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Nunito"/>
      <p:regular r:id="rId86"/>
      <p:bold r:id="rId87"/>
      <p:italic r:id="rId88"/>
      <p:boldItalic r:id="rId89"/>
    </p:embeddedFont>
    <p:embeddedFont>
      <p:font typeface="Roboto Light"/>
      <p:regular r:id="rId90"/>
      <p:bold r:id="rId91"/>
      <p:italic r:id="rId92"/>
      <p:boldItalic r:id="rId93"/>
    </p:embeddedFont>
    <p:embeddedFont>
      <p:font typeface="Merriweather"/>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Emily Smi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erriweather-bold.fntdata"/><Relationship Id="rId94" Type="http://schemas.openxmlformats.org/officeDocument/2006/relationships/font" Target="fonts/Merriweather-regular.fntdata"/><Relationship Id="rId97" Type="http://schemas.openxmlformats.org/officeDocument/2006/relationships/font" Target="fonts/Merriweather-boldItalic.fntdata"/><Relationship Id="rId96"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Light-bold.fntdata"/><Relationship Id="rId90" Type="http://schemas.openxmlformats.org/officeDocument/2006/relationships/font" Target="fonts/RobotoLight-regular.fntdata"/><Relationship Id="rId93" Type="http://schemas.openxmlformats.org/officeDocument/2006/relationships/font" Target="fonts/RobotoLight-boldItalic.fntdata"/><Relationship Id="rId92" Type="http://schemas.openxmlformats.org/officeDocument/2006/relationships/font" Target="fonts/Roboto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Nunito-regular.fntdata"/><Relationship Id="rId85" Type="http://schemas.openxmlformats.org/officeDocument/2006/relationships/font" Target="fonts/Roboto-boldItalic.fntdata"/><Relationship Id="rId88" Type="http://schemas.openxmlformats.org/officeDocument/2006/relationships/font" Target="fonts/Nunito-italic.fntdata"/><Relationship Id="rId87" Type="http://schemas.openxmlformats.org/officeDocument/2006/relationships/font" Target="fonts/Nunito-bold.fntdata"/><Relationship Id="rId89" Type="http://schemas.openxmlformats.org/officeDocument/2006/relationships/font" Target="fonts/Nunito-boldItalic.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15T05:43:27.132">
    <p:pos x="1938" y="2100"/>
    <p:text>so SA presentation didn't happen ?</p:text>
  </p:cm>
  <p:cm authorId="0" idx="2" dt="2024-10-15T05:41:28.458">
    <p:pos x="96" y="1378"/>
    <p:text>testing times</p:text>
  </p:cm>
  <p:cm authorId="0" idx="3" dt="2024-10-15T05:40:18.055">
    <p:pos x="3746" y="799"/>
    <p:text>patterns where?</p:text>
  </p:cm>
  <p:cm authorId="0" idx="4" dt="2024-10-15T05:42:31.308">
    <p:pos x="1615" y="1379"/>
    <p:text>teammate deliverables</p:text>
  </p:cm>
  <p:cm authorId="0" idx="5" dt="2024-10-15T05:40:37.470">
    <p:pos x="77" y="946"/>
    <p:text>when character touchup?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b5a0c8e1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b5a0c8e1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b5a0c8e1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b5a0c8e1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b5a0c8e15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b5a0c8e15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Why this is bad: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Tight Coupling: Changes to the Enemy class (like adding new health modifiers) would require immediate changes to the Player class as well, making maintenance difficult.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 to avoid content coupling:</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Use public methods: Instead of directly accessing private variables, the Enemy should expose a public method to update its health:</a:t>
            </a:r>
            <a:endParaRPr sz="1200">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b5a0c8e1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b5a0c8e1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Why this is bad (common coupling):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Difficult to maintain:</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If you need to change how health is managed (e.g., add a new health mechanic), you have to update every single place in the code that accesses the global "PlayerHealth" variable, leading to potential bugs and inconsistencies.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Hard to debug:</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When a problem arises with player health, it can be difficult to pinpoint which part of the code is causing the issue because multiple entities are directly modifying the same global variable.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 to fix it (loose coupling):</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Use a dedicated "Player" class.</a:t>
            </a:r>
            <a:endParaRPr sz="12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b5a0c8e15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b5a0c8e15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Why this is bad (common coupling):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Difficult to maintain:</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If you need to change how health is managed (e.g., add a new health mechanic), you have to update every single place in the code that accesses the global "PlayerHealth" variable, leading to potential bugs and inconsistencies.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Hard to debug:</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When a problem arises with player health, it can be difficult to pinpoint which part of the code is causing the issue because multiple entities are directly modifying the same global variable.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 to fix it (loose coupling):</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Use a dedicated "Player" class.</a:t>
            </a:r>
            <a:endParaRPr sz="1200">
              <a:solidFill>
                <a:schemeClr val="dk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b5a0c8e15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b5a0c8e15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Problem:</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In this example, the "Player" class directly holds a reference to the entire "ItemManager" object including its "Inventory" dictionary, even though it only needs to access a small part of it to perform actions like using an item. This creates tight coupling, making it harder to modify the "ItemManager" without affecting the "Player" class.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 to Improve (Loose Coupling):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Use Interfaces and Data Transfer Objects (DTOs):</a:t>
            </a:r>
            <a:endParaRPr sz="1200">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b5a0c8e1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b5a0c8e1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A classic example of data coupling in a C# game would be if a "Player" class directly accesses and modifies the health value stored in an "Enemy" class, meaning the Player needs to know the exact structure of the Enemy class to manipulate its health, creating a tight coupling between the two entities; a better approach would be to have the Enemy expose a method like "TakeDamage" that the Player can call, passing only the damage amount, thus achieving looser coupling</a:t>
            </a:r>
            <a:endParaRPr sz="12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ae75a6e9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ae75a6e9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Introduce self/team and Creator Pattern</a:t>
            </a:r>
            <a:endParaRPr/>
          </a:p>
          <a:p>
            <a:pPr indent="-298450" lvl="0" marL="457200" rtl="0" algn="l">
              <a:spcBef>
                <a:spcPts val="0"/>
              </a:spcBef>
              <a:spcAft>
                <a:spcPts val="0"/>
              </a:spcAft>
              <a:buSzPts val="1100"/>
              <a:buChar char="-"/>
            </a:pPr>
            <a:r>
              <a:rPr lang="en"/>
              <a:t>Like factory GoF pattern but with </a:t>
            </a:r>
            <a:r>
              <a:rPr lang="en"/>
              <a:t>responsibility</a:t>
            </a:r>
            <a:endParaRPr/>
          </a:p>
          <a:p>
            <a:pPr indent="-298450" lvl="0" marL="457200" rtl="0" algn="l">
              <a:spcBef>
                <a:spcPts val="0"/>
              </a:spcBef>
              <a:spcAft>
                <a:spcPts val="0"/>
              </a:spcAft>
              <a:buSzPts val="1100"/>
              <a:buChar char="-"/>
            </a:pPr>
            <a:r>
              <a:rPr lang="en"/>
              <a:t>This pattern gives another object the responsibility of instantiating other objects that don’t instantiate themselves</a:t>
            </a:r>
            <a:endParaRPr/>
          </a:p>
          <a:p>
            <a:pPr indent="-298450" lvl="0" marL="457200" rtl="0" algn="l">
              <a:spcBef>
                <a:spcPts val="0"/>
              </a:spcBef>
              <a:spcAft>
                <a:spcPts val="0"/>
              </a:spcAft>
              <a:buSzPts val="1100"/>
              <a:buChar char="-"/>
            </a:pPr>
            <a:r>
              <a:rPr lang="en"/>
              <a:t>This pattern is used to help decrease coupling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b5a0c8e1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b5a0c8e1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Introduce self/team and Creator Pattern</a:t>
            </a:r>
            <a:endParaRPr/>
          </a:p>
          <a:p>
            <a:pPr indent="-298450" lvl="0" marL="457200" rtl="0" algn="l">
              <a:spcBef>
                <a:spcPts val="0"/>
              </a:spcBef>
              <a:spcAft>
                <a:spcPts val="0"/>
              </a:spcAft>
              <a:buSzPts val="1100"/>
              <a:buChar char="-"/>
            </a:pPr>
            <a:r>
              <a:rPr lang="en"/>
              <a:t>Like factory GoF pattern but with responsibility</a:t>
            </a:r>
            <a:endParaRPr/>
          </a:p>
          <a:p>
            <a:pPr indent="-298450" lvl="0" marL="457200" rtl="0" algn="l">
              <a:spcBef>
                <a:spcPts val="0"/>
              </a:spcBef>
              <a:spcAft>
                <a:spcPts val="0"/>
              </a:spcAft>
              <a:buSzPts val="1100"/>
              <a:buChar char="-"/>
            </a:pPr>
            <a:r>
              <a:rPr lang="en"/>
              <a:t>This pattern gives another object the responsibility of instantiating other objects that don’t instantiate themselves</a:t>
            </a:r>
            <a:endParaRPr/>
          </a:p>
          <a:p>
            <a:pPr indent="-298450" lvl="0" marL="457200" rtl="0" algn="l">
              <a:spcBef>
                <a:spcPts val="0"/>
              </a:spcBef>
              <a:spcAft>
                <a:spcPts val="0"/>
              </a:spcAft>
              <a:buSzPts val="1100"/>
              <a:buChar char="-"/>
            </a:pPr>
            <a:r>
              <a:rPr lang="en"/>
              <a:t>This pattern is used to help decrease coupling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b5a0c8e1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b5a0c8e1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no organization. Completely random.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ad5bfd3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ad5bfd3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b5a0c8e15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b5a0c8e15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least they all sorta do the same thing (check scores, turn things)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b5a0c8e15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b5a0c8e15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happen at the same time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b5a0c8e15_1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b5a0c8e15_1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things happen in order, one two three four five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b5a0c8e15_1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b5a0c8e15_1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here operates on the same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b5a0c8e15_1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0b5a0c8e15_1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cohesion follows a sort of assembly line notion, one part picks up where another leaves off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b5a0c8e15_1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b5a0c8e15_1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parts work together to achieve one thing, pretty much what you want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b5a0c8e15_1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b5a0c8e15_1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child could understand it. No unintentional side effects. Can’t be subverted by malicious actors. Will never break anyone else’s code, nor can it be broken by anyone else’s code.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b5a0c8e15_1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b5a0c8e15_1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b5a0c8e1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0b5a0c8e1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Introduce self/team and Creator Pattern</a:t>
            </a:r>
            <a:endParaRPr/>
          </a:p>
          <a:p>
            <a:pPr indent="-298450" lvl="0" marL="457200" rtl="0" algn="l">
              <a:spcBef>
                <a:spcPts val="0"/>
              </a:spcBef>
              <a:spcAft>
                <a:spcPts val="0"/>
              </a:spcAft>
              <a:buSzPts val="1100"/>
              <a:buChar char="-"/>
            </a:pPr>
            <a:r>
              <a:rPr lang="en"/>
              <a:t>Like factory GoF pattern but with responsibility</a:t>
            </a:r>
            <a:endParaRPr/>
          </a:p>
          <a:p>
            <a:pPr indent="-298450" lvl="0" marL="457200" rtl="0" algn="l">
              <a:spcBef>
                <a:spcPts val="0"/>
              </a:spcBef>
              <a:spcAft>
                <a:spcPts val="0"/>
              </a:spcAft>
              <a:buSzPts val="1100"/>
              <a:buChar char="-"/>
            </a:pPr>
            <a:r>
              <a:rPr lang="en"/>
              <a:t>This pattern gives another object the responsibility of instantiating other objects that don’t instantiate themselves</a:t>
            </a:r>
            <a:endParaRPr/>
          </a:p>
          <a:p>
            <a:pPr indent="-298450" lvl="0" marL="457200" rtl="0" algn="l">
              <a:spcBef>
                <a:spcPts val="0"/>
              </a:spcBef>
              <a:spcAft>
                <a:spcPts val="0"/>
              </a:spcAft>
              <a:buSzPts val="1100"/>
              <a:buChar char="-"/>
            </a:pPr>
            <a:r>
              <a:rPr lang="en"/>
              <a:t>This pattern is used to help decrease coupling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0b48d292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0b48d292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Goal of selecting a creator:</a:t>
            </a:r>
            <a:endParaRPr/>
          </a:p>
          <a:p>
            <a:pPr indent="-298450" lvl="1" marL="914400" rtl="0" algn="l">
              <a:spcBef>
                <a:spcPts val="0"/>
              </a:spcBef>
              <a:spcAft>
                <a:spcPts val="0"/>
              </a:spcAft>
              <a:buSzPts val="1100"/>
              <a:buChar char="-"/>
            </a:pPr>
            <a:r>
              <a:rPr lang="en"/>
              <a:t>Find an object that already has strong coupling </a:t>
            </a:r>
            <a:r>
              <a:rPr lang="en"/>
              <a:t>with the thing that needs to be created</a:t>
            </a:r>
            <a:endParaRPr/>
          </a:p>
          <a:p>
            <a:pPr indent="-298450" lvl="0" marL="457200" rtl="0" algn="l">
              <a:spcBef>
                <a:spcPts val="0"/>
              </a:spcBef>
              <a:spcAft>
                <a:spcPts val="0"/>
              </a:spcAft>
              <a:buSzPts val="1100"/>
              <a:buChar char="-"/>
            </a:pPr>
            <a:r>
              <a:rPr lang="en"/>
              <a:t>Each criteria for the creator indicate a higher degree of coupling</a:t>
            </a:r>
            <a:endParaRPr/>
          </a:p>
          <a:p>
            <a:pPr indent="-298450" lvl="1" marL="914400" rtl="0" algn="l">
              <a:spcBef>
                <a:spcPts val="0"/>
              </a:spcBef>
              <a:spcAft>
                <a:spcPts val="0"/>
              </a:spcAft>
              <a:buSzPts val="1100"/>
              <a:buChar char="-"/>
            </a:pPr>
            <a:r>
              <a:rPr lang="en"/>
              <a:t>Object B (The one that will create) contains object A (The one that needs to be created)</a:t>
            </a:r>
            <a:endParaRPr/>
          </a:p>
          <a:p>
            <a:pPr indent="-298450" lvl="2" marL="1371600" rtl="0" algn="l">
              <a:spcBef>
                <a:spcPts val="0"/>
              </a:spcBef>
              <a:spcAft>
                <a:spcPts val="0"/>
              </a:spcAft>
              <a:buSzPts val="1100"/>
              <a:buChar char="-"/>
            </a:pPr>
            <a:r>
              <a:rPr lang="en"/>
              <a:t>Implies a hierarchical relationship with composition or aggregation</a:t>
            </a:r>
            <a:endParaRPr/>
          </a:p>
          <a:p>
            <a:pPr indent="-298450" lvl="1" marL="914400" rtl="0" algn="l">
              <a:spcBef>
                <a:spcPts val="0"/>
              </a:spcBef>
              <a:spcAft>
                <a:spcPts val="0"/>
              </a:spcAft>
              <a:buSzPts val="1100"/>
              <a:buChar char="-"/>
            </a:pPr>
            <a:r>
              <a:rPr lang="en"/>
              <a:t>Object B records object A</a:t>
            </a:r>
            <a:endParaRPr/>
          </a:p>
          <a:p>
            <a:pPr indent="-298450" lvl="2" marL="1371600" rtl="0" algn="l">
              <a:spcBef>
                <a:spcPts val="0"/>
              </a:spcBef>
              <a:spcAft>
                <a:spcPts val="0"/>
              </a:spcAft>
              <a:buSzPts val="1100"/>
              <a:buChar char="-"/>
            </a:pPr>
            <a:r>
              <a:rPr lang="en"/>
              <a:t>Object B keeps tabs on object A for some reason, but that is where the relationship ends</a:t>
            </a:r>
            <a:endParaRPr/>
          </a:p>
          <a:p>
            <a:pPr indent="-298450" lvl="2" marL="1371600" rtl="0" algn="l">
              <a:spcBef>
                <a:spcPts val="0"/>
              </a:spcBef>
              <a:spcAft>
                <a:spcPts val="0"/>
              </a:spcAft>
              <a:buSzPts val="1100"/>
              <a:buChar char="-"/>
            </a:pPr>
            <a:r>
              <a:rPr lang="en"/>
              <a:t>Can have references to object A</a:t>
            </a:r>
            <a:endParaRPr/>
          </a:p>
          <a:p>
            <a:pPr indent="-298450" lvl="1" marL="914400" rtl="0" algn="l">
              <a:spcBef>
                <a:spcPts val="0"/>
              </a:spcBef>
              <a:spcAft>
                <a:spcPts val="0"/>
              </a:spcAft>
              <a:buSzPts val="1100"/>
              <a:buChar char="-"/>
            </a:pPr>
            <a:r>
              <a:rPr lang="en"/>
              <a:t>Object B closely uses object A</a:t>
            </a:r>
            <a:endParaRPr/>
          </a:p>
          <a:p>
            <a:pPr indent="-298450" lvl="2" marL="1371600" rtl="0" algn="l">
              <a:spcBef>
                <a:spcPts val="0"/>
              </a:spcBef>
              <a:spcAft>
                <a:spcPts val="0"/>
              </a:spcAft>
              <a:buSzPts val="1100"/>
              <a:buChar char="-"/>
            </a:pPr>
            <a:r>
              <a:rPr lang="en"/>
              <a:t>Key characteristics:</a:t>
            </a:r>
            <a:endParaRPr/>
          </a:p>
          <a:p>
            <a:pPr indent="-298450" lvl="3" marL="1828800" rtl="0" algn="l">
              <a:spcBef>
                <a:spcPts val="0"/>
              </a:spcBef>
              <a:spcAft>
                <a:spcPts val="0"/>
              </a:spcAft>
              <a:buSzPts val="1100"/>
              <a:buChar char="-"/>
            </a:pPr>
            <a:r>
              <a:rPr lang="en"/>
              <a:t>Frequent interactions</a:t>
            </a:r>
            <a:endParaRPr/>
          </a:p>
          <a:p>
            <a:pPr indent="-298450" lvl="3" marL="1828800" rtl="0" algn="l">
              <a:spcBef>
                <a:spcPts val="0"/>
              </a:spcBef>
              <a:spcAft>
                <a:spcPts val="0"/>
              </a:spcAft>
              <a:buSzPts val="1100"/>
              <a:buChar char="-"/>
            </a:pPr>
            <a:r>
              <a:rPr lang="en"/>
              <a:t>High dependency</a:t>
            </a:r>
            <a:endParaRPr/>
          </a:p>
          <a:p>
            <a:pPr indent="-298450" lvl="3" marL="1828800" rtl="0" algn="l">
              <a:spcBef>
                <a:spcPts val="0"/>
              </a:spcBef>
              <a:spcAft>
                <a:spcPts val="0"/>
              </a:spcAft>
              <a:buSzPts val="1100"/>
              <a:buChar char="-"/>
            </a:pPr>
            <a:r>
              <a:rPr lang="en"/>
              <a:t>Direct comuniction</a:t>
            </a:r>
            <a:endParaRPr/>
          </a:p>
          <a:p>
            <a:pPr indent="-298450" lvl="1" marL="914400" rtl="0" algn="l">
              <a:spcBef>
                <a:spcPts val="0"/>
              </a:spcBef>
              <a:spcAft>
                <a:spcPts val="0"/>
              </a:spcAft>
              <a:buSzPts val="1100"/>
              <a:buChar char="-"/>
            </a:pPr>
            <a:r>
              <a:rPr lang="en"/>
              <a:t>Object B holds data that object A needs</a:t>
            </a:r>
            <a:endParaRPr/>
          </a:p>
          <a:p>
            <a:pPr indent="-298450" lvl="2" marL="1371600" rtl="0" algn="l">
              <a:spcBef>
                <a:spcPts val="0"/>
              </a:spcBef>
              <a:spcAft>
                <a:spcPts val="0"/>
              </a:spcAft>
              <a:buSzPts val="1100"/>
              <a:buChar char="-"/>
            </a:pPr>
            <a:r>
              <a:rPr lang="en"/>
              <a:t>So it will be passed from b to a</a:t>
            </a:r>
            <a:endParaRPr/>
          </a:p>
          <a:p>
            <a:pPr indent="-298450" lvl="2" marL="1371600" rtl="0" algn="l">
              <a:spcBef>
                <a:spcPts val="0"/>
              </a:spcBef>
              <a:spcAft>
                <a:spcPts val="0"/>
              </a:spcAft>
              <a:buSzPts val="1100"/>
              <a:buChar char="-"/>
            </a:pPr>
            <a:r>
              <a:rPr lang="en"/>
              <a:t>Should be self explainitory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ad5bfd31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ad5bfd31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ae75a6e9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ae75a6e9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Team 5 Guys project</a:t>
            </a:r>
            <a:endParaRPr/>
          </a:p>
          <a:p>
            <a:pPr indent="-298450" lvl="0" marL="457200" rtl="0" algn="l">
              <a:spcBef>
                <a:spcPts val="0"/>
              </a:spcBef>
              <a:spcAft>
                <a:spcPts val="0"/>
              </a:spcAft>
              <a:buSzPts val="1100"/>
              <a:buChar char="-"/>
            </a:pPr>
            <a:r>
              <a:rPr lang="en"/>
              <a:t>TL6 (Clayton) is on enemies (the chickens), but the chickens don’t instantiate themselves (click to “instantiate chickens”)</a:t>
            </a:r>
            <a:endParaRPr/>
          </a:p>
          <a:p>
            <a:pPr indent="-298450" lvl="1" marL="914400" rtl="0" algn="l">
              <a:spcBef>
                <a:spcPts val="0"/>
              </a:spcBef>
              <a:spcAft>
                <a:spcPts val="0"/>
              </a:spcAft>
              <a:buSzPts val="1100"/>
              <a:buChar char="-"/>
            </a:pPr>
            <a:r>
              <a:rPr lang="en"/>
              <a:t>They don’t have the necessary difficulty data</a:t>
            </a:r>
            <a:endParaRPr/>
          </a:p>
          <a:p>
            <a:pPr indent="-298450" lvl="0" marL="457200" rtl="0" algn="l">
              <a:spcBef>
                <a:spcPts val="0"/>
              </a:spcBef>
              <a:spcAft>
                <a:spcPts val="0"/>
              </a:spcAft>
              <a:buSzPts val="1100"/>
              <a:buChar char="-"/>
            </a:pPr>
            <a:r>
              <a:rPr lang="en"/>
              <a:t>Who will be given the responsibility? Could:</a:t>
            </a:r>
            <a:endParaRPr/>
          </a:p>
          <a:p>
            <a:pPr indent="-298450" lvl="1" marL="914400" rtl="0" algn="l">
              <a:spcBef>
                <a:spcPts val="0"/>
              </a:spcBef>
              <a:spcAft>
                <a:spcPts val="0"/>
              </a:spcAft>
              <a:buSzPts val="1100"/>
              <a:buChar char="-"/>
            </a:pPr>
            <a:r>
              <a:rPr lang="en"/>
              <a:t>Create an object based on Factory pattern</a:t>
            </a:r>
            <a:endParaRPr/>
          </a:p>
          <a:p>
            <a:pPr indent="-298450" lvl="2" marL="1371600" rtl="0" algn="l">
              <a:spcBef>
                <a:spcPts val="0"/>
              </a:spcBef>
              <a:spcAft>
                <a:spcPts val="0"/>
              </a:spcAft>
              <a:buSzPts val="1100"/>
              <a:buChar char="-"/>
            </a:pPr>
            <a:r>
              <a:rPr lang="en"/>
              <a:t>Increases coupling since other objects already have this data</a:t>
            </a:r>
            <a:endParaRPr/>
          </a:p>
          <a:p>
            <a:pPr indent="-298450" lvl="1" marL="914400" rtl="0" algn="l">
              <a:spcBef>
                <a:spcPts val="0"/>
              </a:spcBef>
              <a:spcAft>
                <a:spcPts val="0"/>
              </a:spcAft>
              <a:buSzPts val="1100"/>
              <a:buChar char="-"/>
            </a:pPr>
            <a:r>
              <a:rPr lang="en"/>
              <a:t>Level manager</a:t>
            </a:r>
            <a:endParaRPr/>
          </a:p>
          <a:p>
            <a:pPr indent="-298450" lvl="2" marL="1371600" rtl="0" algn="l">
              <a:spcBef>
                <a:spcPts val="0"/>
              </a:spcBef>
              <a:spcAft>
                <a:spcPts val="0"/>
              </a:spcAft>
              <a:buSzPts val="1100"/>
              <a:buChar char="-"/>
            </a:pPr>
            <a:r>
              <a:rPr lang="en"/>
              <a:t>Contains base difficulty (difficulty for the entire level)</a:t>
            </a:r>
            <a:endParaRPr/>
          </a:p>
          <a:p>
            <a:pPr indent="-298450" lvl="1" marL="914400" rtl="0" algn="l">
              <a:spcBef>
                <a:spcPts val="0"/>
              </a:spcBef>
              <a:spcAft>
                <a:spcPts val="0"/>
              </a:spcAft>
              <a:buSzPts val="1100"/>
              <a:buChar char="-"/>
            </a:pPr>
            <a:r>
              <a:rPr lang="en"/>
              <a:t>Round manager</a:t>
            </a:r>
            <a:endParaRPr/>
          </a:p>
          <a:p>
            <a:pPr indent="-298450" lvl="2" marL="1371600" rtl="0" algn="l">
              <a:spcBef>
                <a:spcPts val="0"/>
              </a:spcBef>
              <a:spcAft>
                <a:spcPts val="0"/>
              </a:spcAft>
              <a:buSzPts val="1100"/>
              <a:buChar char="-"/>
            </a:pPr>
            <a:r>
              <a:rPr lang="en"/>
              <a:t>Calculates stuff for round </a:t>
            </a:r>
            <a:r>
              <a:rPr lang="en"/>
              <a:t>difficulty</a:t>
            </a:r>
            <a:r>
              <a:rPr lang="en"/>
              <a:t> based on base difficulty and current round number</a:t>
            </a:r>
            <a:endParaRPr/>
          </a:p>
          <a:p>
            <a:pPr indent="-298450" lvl="3" marL="1828800" rtl="0" algn="l">
              <a:spcBef>
                <a:spcPts val="0"/>
              </a:spcBef>
              <a:spcAft>
                <a:spcPts val="0"/>
              </a:spcAft>
              <a:buSzPts val="1100"/>
              <a:buChar char="-"/>
            </a:pPr>
            <a:r>
              <a:rPr lang="en"/>
              <a:t>As round number increases so does difficulty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ae75bb2cf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0ae75bb2cf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some analysis we found that:</a:t>
            </a:r>
            <a:endParaRPr/>
          </a:p>
          <a:p>
            <a:pPr indent="-298450" lvl="0" marL="457200" rtl="0" algn="l">
              <a:spcBef>
                <a:spcPts val="0"/>
              </a:spcBef>
              <a:spcAft>
                <a:spcPts val="0"/>
              </a:spcAft>
              <a:buSzPts val="1100"/>
              <a:buChar char="-"/>
            </a:pPr>
            <a:r>
              <a:rPr lang="en"/>
              <a:t>Round manager (object B) records chickens (object A)</a:t>
            </a:r>
            <a:endParaRPr/>
          </a:p>
          <a:p>
            <a:pPr indent="-298450" lvl="1" marL="914400" rtl="0" algn="l">
              <a:spcBef>
                <a:spcPts val="0"/>
              </a:spcBef>
              <a:spcAft>
                <a:spcPts val="0"/>
              </a:spcAft>
              <a:buSzPts val="1100"/>
              <a:buChar char="-"/>
            </a:pPr>
            <a:r>
              <a:rPr lang="en"/>
              <a:t>If no chickens on screen and no more to spawn, round ends</a:t>
            </a:r>
            <a:endParaRPr/>
          </a:p>
          <a:p>
            <a:pPr indent="-298450" lvl="0" marL="457200" rtl="0" algn="l">
              <a:spcBef>
                <a:spcPts val="0"/>
              </a:spcBef>
              <a:spcAft>
                <a:spcPts val="0"/>
              </a:spcAft>
              <a:buSzPts val="1100"/>
              <a:buChar char="-"/>
            </a:pPr>
            <a:r>
              <a:rPr lang="en"/>
              <a:t>Round manager closely uses chickens</a:t>
            </a:r>
            <a:endParaRPr/>
          </a:p>
          <a:p>
            <a:pPr indent="-298450" lvl="1" marL="914400" rtl="0" algn="l">
              <a:spcBef>
                <a:spcPts val="0"/>
              </a:spcBef>
              <a:spcAft>
                <a:spcPts val="0"/>
              </a:spcAft>
              <a:buSzPts val="1100"/>
              <a:buChar char="-"/>
            </a:pPr>
            <a:r>
              <a:rPr lang="en"/>
              <a:t>The round manager figures out the spawn queue</a:t>
            </a:r>
            <a:endParaRPr/>
          </a:p>
          <a:p>
            <a:pPr indent="-298450" lvl="0" marL="457200" rtl="0" algn="l">
              <a:spcBef>
                <a:spcPts val="0"/>
              </a:spcBef>
              <a:spcAft>
                <a:spcPts val="0"/>
              </a:spcAft>
              <a:buSzPts val="1100"/>
              <a:buChar char="-"/>
            </a:pPr>
            <a:r>
              <a:rPr lang="en"/>
              <a:t>Round manager holds data needed by chickens</a:t>
            </a:r>
            <a:endParaRPr/>
          </a:p>
          <a:p>
            <a:pPr indent="-298450" lvl="1" marL="914400" rtl="0" algn="l">
              <a:spcBef>
                <a:spcPts val="0"/>
              </a:spcBef>
              <a:spcAft>
                <a:spcPts val="0"/>
              </a:spcAft>
              <a:buSzPts val="1100"/>
              <a:buChar char="-"/>
            </a:pPr>
            <a:r>
              <a:rPr lang="en"/>
              <a:t>Round manager holds an instance of level data, which contains a path that the chickens need to be </a:t>
            </a:r>
            <a:r>
              <a:rPr lang="en"/>
              <a:t>connected</a:t>
            </a:r>
            <a:r>
              <a:rPr lang="en"/>
              <a:t> to</a:t>
            </a:r>
            <a:endParaRPr/>
          </a:p>
          <a:p>
            <a:pPr indent="-298450" lvl="1" marL="914400" rtl="0" algn="l">
              <a:spcBef>
                <a:spcPts val="0"/>
              </a:spcBef>
              <a:spcAft>
                <a:spcPts val="0"/>
              </a:spcAft>
              <a:buSzPts val="1100"/>
              <a:buChar char="-"/>
            </a:pPr>
            <a:r>
              <a:rPr lang="en"/>
              <a:t>This data is needed for other reasons too, the base difficulty, it just so happens to be there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Round manager doesn’t contain object A though</a:t>
            </a:r>
            <a:endParaRPr/>
          </a:p>
          <a:p>
            <a:pPr indent="-298450" lvl="1" marL="914400" rtl="0" algn="l">
              <a:spcBef>
                <a:spcPts val="0"/>
              </a:spcBef>
              <a:spcAft>
                <a:spcPts val="0"/>
              </a:spcAft>
              <a:buSzPts val="1100"/>
              <a:buChar char="-"/>
            </a:pPr>
            <a:r>
              <a:rPr lang="en"/>
              <a:t>An example would be a book in a library</a:t>
            </a:r>
            <a:endParaRPr/>
          </a:p>
          <a:p>
            <a:pPr indent="-298450" lvl="2" marL="1371600" rtl="0" algn="l">
              <a:spcBef>
                <a:spcPts val="0"/>
              </a:spcBef>
              <a:spcAft>
                <a:spcPts val="0"/>
              </a:spcAft>
              <a:buSzPts val="1100"/>
              <a:buChar char="-"/>
            </a:pPr>
            <a:r>
              <a:rPr lang="en"/>
              <a:t>Books are necessary for a libary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b357bfbf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b357bfbf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solution was to give the round manager the </a:t>
            </a:r>
            <a:r>
              <a:rPr lang="en"/>
              <a:t>responsibility</a:t>
            </a:r>
            <a:r>
              <a:rPr lang="en"/>
              <a:t> of instantiating the chickens, by creating the spawnEnemy </a:t>
            </a:r>
            <a:r>
              <a:rPr lang="en"/>
              <a:t>function</a:t>
            </a:r>
            <a:r>
              <a:rPr lang="en"/>
              <a:t> for it.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b5a0c8e15_4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b5a0c8e15_4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starts the interaction. System Event playGame gets called, Monopoly Game would be an appropriate Controller in this example.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b5a0c8e15_4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0b5a0c8e15_4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usually applied to the actions in our Sequence Diagrams. System events are generated by some GUI, we do not write to the GUI. We don’t have window, view or document classes. GUI is meant to “delegate” tasks to the system.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b5a0c8e15_4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b5a0c8e15_4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table you can see the differences between a Facade Controller and Use Case Controller, Facade is more broad, and Use Case is much more specific.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b04ac92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0b04ac92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b48d2928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b48d2928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b48d2928f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0b48d2928f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b48d2928f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b48d2928f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ad5bfd3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ad5bfd3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0b48d2928f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b48d2928f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b2f185a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b2f185a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responsibility assigned, when trying to maintain low coupling/high cohesion?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Pure Fabrications solve this problem by creating a new class, and assigning it a highly cohesive set of responsibilities.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0b2f185ab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0b2f185a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an example of a </a:t>
            </a:r>
            <a:r>
              <a:rPr lang="en"/>
              <a:t>class</a:t>
            </a:r>
            <a:r>
              <a:rPr lang="en"/>
              <a:t> that isn’t very cohesive.</a:t>
            </a:r>
            <a:endParaRPr/>
          </a:p>
          <a:p>
            <a:pPr indent="0" lvl="0" marL="0" rtl="0" algn="l">
              <a:spcBef>
                <a:spcPts val="0"/>
              </a:spcBef>
              <a:spcAft>
                <a:spcPts val="0"/>
              </a:spcAft>
              <a:buNone/>
            </a:pPr>
            <a:r>
              <a:rPr lang="en"/>
              <a:t>Most methods are based around generating a level, but some of them are specific to configuring enemies.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b2f185a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b2f185a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added a pure fabrication, which handles the enemy related functions, while the original class handles other responsibilities.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this pattern reduces coupling, making it easier to add enemies separate from the level, while also increasing cohesion by making each class more focused.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b2f185a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0b2f185a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Indirection is similar to pure fabrications, but focuses on the problem of avoiding direct coupling between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solution indirection offers is to create an </a:t>
            </a:r>
            <a:r>
              <a:rPr lang="en"/>
              <a:t>intermediary</a:t>
            </a:r>
            <a:r>
              <a:rPr lang="en"/>
              <a:t> class to mediate between other classes.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b2f185a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b2f185a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have a class which build a structure one floor at a time, and each floor is constructed of two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very high coupling since each piece cannot be used without the others.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0b2f185ab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b2f185ab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inderection, we create as new class to build each floor, while the original class adds them to the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reduces coupling, since the floor builder could be </a:t>
            </a:r>
            <a:r>
              <a:rPr lang="en"/>
              <a:t>repurposed</a:t>
            </a:r>
            <a:r>
              <a:rPr lang="en"/>
              <a:t> for a different kind of structure, and the structure builder could use different kinds of floors.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0b5a0c8e1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0b5a0c8e1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0b5a0c8e15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0b5a0c8e15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0b5a0c8e15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0b5a0c8e15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ad5bfd31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ad5bfd31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0b5a0c8e15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b5a0c8e15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0b5a0c8e15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0b5a0c8e15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0b5a0c8e15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0b5a0c8e15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0b5a0c8e15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0b5a0c8e15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0b5a0c8e1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0b5a0c8e1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details how to organize and format code to improve consistency and readability.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b5a0c8e15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b5a0c8e15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0b5a0c8e15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0b5a0c8e15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0b5a0c8e15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0b5a0c8e15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0b5a0c8e15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0b5a0c8e15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0b5a0c8e15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0b5a0c8e15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b5a0c8e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b5a0c8e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0b5a0c8e15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0b5a0c8e15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0b5a0c8e15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0b5a0c8e15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b5a0c8e15_4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0b5a0c8e15_4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b5a0c8e15_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0b5a0c8e15_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0b5a0c8e15_4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0b5a0c8e15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0b5a0c8e15_4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0b5a0c8e15_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b5a0c8e15_4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0b5a0c8e15_4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0b5a0c8e15_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0b5a0c8e15_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0b48d2928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0b48d2928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0b48d2928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0b48d2928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Chart doesn’t automatically update (left top)</a:t>
            </a:r>
            <a:endParaRPr/>
          </a:p>
          <a:p>
            <a:pPr indent="-298450" lvl="0" marL="457200" rtl="0" algn="l">
              <a:spcBef>
                <a:spcPts val="0"/>
              </a:spcBef>
              <a:spcAft>
                <a:spcPts val="0"/>
              </a:spcAft>
              <a:buSzPts val="1100"/>
              <a:buChar char="-"/>
            </a:pPr>
            <a:r>
              <a:rPr lang="en"/>
              <a:t>Programming too broad (left middle)</a:t>
            </a:r>
            <a:endParaRPr/>
          </a:p>
          <a:p>
            <a:pPr indent="-298450" lvl="0" marL="457200" rtl="0" algn="l">
              <a:spcBef>
                <a:spcPts val="0"/>
              </a:spcBef>
              <a:spcAft>
                <a:spcPts val="0"/>
              </a:spcAft>
              <a:buSzPts val="1100"/>
              <a:buChar char="-"/>
            </a:pPr>
            <a:r>
              <a:rPr lang="en"/>
              <a:t>Platformer? Recording time not for this project (left bottom)</a:t>
            </a:r>
            <a:endParaRPr/>
          </a:p>
          <a:p>
            <a:pPr indent="-298450" lvl="0" marL="457200" rtl="0" algn="l">
              <a:spcBef>
                <a:spcPts val="0"/>
              </a:spcBef>
              <a:spcAft>
                <a:spcPts val="0"/>
              </a:spcAft>
              <a:buSzPts val="1100"/>
              <a:buChar char="-"/>
            </a:pPr>
            <a:r>
              <a:rPr lang="en"/>
              <a:t>We’ve met for the MVP before I swear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b5a0c8e1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b5a0c8e1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0b2f185a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0b2f185a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15 hours (top)</a:t>
            </a:r>
            <a:endParaRPr/>
          </a:p>
          <a:p>
            <a:pPr indent="0" lvl="0" marL="0" rtl="0" algn="l">
              <a:spcBef>
                <a:spcPts val="0"/>
              </a:spcBef>
              <a:spcAft>
                <a:spcPts val="0"/>
              </a:spcAft>
              <a:buNone/>
            </a:pPr>
            <a:r>
              <a:rPr lang="en"/>
              <a:t>No work done yet (top)</a:t>
            </a:r>
            <a:endParaRPr/>
          </a:p>
          <a:p>
            <a:pPr indent="0" lvl="0" marL="0" rtl="0" algn="l">
              <a:spcBef>
                <a:spcPts val="0"/>
              </a:spcBef>
              <a:spcAft>
                <a:spcPts val="0"/>
              </a:spcAft>
              <a:buNone/>
            </a:pPr>
            <a:r>
              <a:rPr lang="en"/>
              <a:t>Well you ain’t getting paid for those meetings (bottom left)</a:t>
            </a:r>
            <a:endParaRPr/>
          </a:p>
          <a:p>
            <a:pPr indent="0" lvl="0" marL="0" rtl="0" algn="l">
              <a:spcBef>
                <a:spcPts val="0"/>
              </a:spcBef>
              <a:spcAft>
                <a:spcPts val="0"/>
              </a:spcAft>
              <a:buNone/>
            </a:pPr>
            <a:r>
              <a:rPr lang="en"/>
              <a:t>No patterns in chart tasks (bottom right)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0b48d2928f_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0b48d2928f_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Patterns??</a:t>
            </a:r>
            <a:endParaRPr/>
          </a:p>
          <a:p>
            <a:pPr indent="0" lvl="0" marL="0" rtl="0" algn="l">
              <a:spcBef>
                <a:spcPts val="0"/>
              </a:spcBef>
              <a:spcAft>
                <a:spcPts val="0"/>
              </a:spcAft>
              <a:buNone/>
            </a:pPr>
            <a:r>
              <a:rPr lang="en"/>
              <a:t>Dynamic binding??</a:t>
            </a:r>
            <a:endParaRPr/>
          </a:p>
          <a:p>
            <a:pPr indent="0" lvl="0" marL="0" rtl="0" algn="l">
              <a:spcBef>
                <a:spcPts val="0"/>
              </a:spcBef>
              <a:spcAft>
                <a:spcPts val="0"/>
              </a:spcAft>
              <a:buNone/>
            </a:pPr>
            <a:r>
              <a:rPr lang="en"/>
              <a:t>Instant task completion</a:t>
            </a:r>
            <a:endParaRPr/>
          </a:p>
          <a:p>
            <a:pPr indent="0" lvl="0" marL="0" rtl="0" algn="l">
              <a:spcBef>
                <a:spcPts val="0"/>
              </a:spcBef>
              <a:spcAft>
                <a:spcPts val="0"/>
              </a:spcAft>
              <a:buNone/>
            </a:pPr>
            <a:r>
              <a:rPr lang="en"/>
              <a:t>No meetings :(((</a:t>
            </a:r>
            <a:endParaRPr/>
          </a:p>
          <a:p>
            <a:pPr indent="0" lvl="0" marL="0" rtl="0" algn="l">
              <a:spcBef>
                <a:spcPts val="0"/>
              </a:spcBef>
              <a:spcAft>
                <a:spcPts val="0"/>
              </a:spcAft>
              <a:buNone/>
            </a:pPr>
            <a:r>
              <a:rPr lang="en"/>
              <a:t>Made 2 days ago</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0b5a0c8e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0b5a0c8e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0b5a0c8e1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0b5a0c8e1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0b5a0c8e15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0b5a0c8e15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these colors but barely any work done?? Top </a:t>
            </a:r>
            <a:endParaRPr/>
          </a:p>
          <a:p>
            <a:pPr indent="0" lvl="0" marL="0" rtl="0" algn="l">
              <a:spcBef>
                <a:spcPts val="0"/>
              </a:spcBef>
              <a:spcAft>
                <a:spcPts val="0"/>
              </a:spcAft>
              <a:buNone/>
            </a:pPr>
            <a:r>
              <a:rPr lang="en"/>
              <a:t>All this group does is code and go to meetings - no training or overhead cost - right small one</a:t>
            </a:r>
            <a:endParaRPr/>
          </a:p>
          <a:p>
            <a:pPr indent="0" lvl="0" marL="0" rtl="0" algn="l">
              <a:spcBef>
                <a:spcPts val="0"/>
              </a:spcBef>
              <a:spcAft>
                <a:spcPts val="0"/>
              </a:spcAft>
              <a:buNone/>
            </a:pPr>
            <a:r>
              <a:rPr lang="en"/>
              <a:t>Patterns and dynamic binding - we don’t know her - bottom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0b5a0c8e15_1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0b5a0c8e15_1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 I haven’t done anything :sob: all the time is just guesstimation, the fancy tools never actually got implemented, all I have to show for my efforts is cat gifs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b5a0c8e1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b5a0c8e1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b5a0c8e1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b5a0c8e1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1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6" name="Google Shape;66;p1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accent2"/>
              </a:buClr>
              <a:buSzPts val="1600"/>
              <a:buChar char="●"/>
              <a:defRPr>
                <a:solidFill>
                  <a:schemeClr val="accent2"/>
                </a:solidFill>
              </a:defRPr>
            </a:lvl1pPr>
            <a:lvl2pPr indent="-317500" lvl="1" marL="914400">
              <a:spcBef>
                <a:spcPts val="0"/>
              </a:spcBef>
              <a:spcAft>
                <a:spcPts val="0"/>
              </a:spcAft>
              <a:buClr>
                <a:schemeClr val="accent2"/>
              </a:buClr>
              <a:buSzPts val="1400"/>
              <a:buChar char="○"/>
              <a:defRPr>
                <a:solidFill>
                  <a:schemeClr val="accent2"/>
                </a:solidFill>
              </a:defRPr>
            </a:lvl2pPr>
            <a:lvl3pPr indent="-311150" lvl="2" marL="1371600">
              <a:spcBef>
                <a:spcPts val="0"/>
              </a:spcBef>
              <a:spcAft>
                <a:spcPts val="0"/>
              </a:spcAft>
              <a:buClr>
                <a:schemeClr val="accent2"/>
              </a:buClr>
              <a:buSzPts val="1300"/>
              <a:buChar char="■"/>
              <a:defRPr>
                <a:solidFill>
                  <a:schemeClr val="accent2"/>
                </a:solidFill>
              </a:defRPr>
            </a:lvl3pPr>
            <a:lvl4pPr indent="-304800" lvl="3" marL="1828800">
              <a:spcBef>
                <a:spcPts val="0"/>
              </a:spcBef>
              <a:spcAft>
                <a:spcPts val="0"/>
              </a:spcAft>
              <a:buClr>
                <a:schemeClr val="accent2"/>
              </a:buClr>
              <a:buSzPts val="1200"/>
              <a:buChar char="●"/>
              <a:defRPr>
                <a:solidFill>
                  <a:schemeClr val="accent2"/>
                </a:solidFill>
              </a:defRPr>
            </a:lvl4pPr>
            <a:lvl5pPr indent="-304800" lvl="4" marL="2286000">
              <a:spcBef>
                <a:spcPts val="0"/>
              </a:spcBef>
              <a:spcAft>
                <a:spcPts val="0"/>
              </a:spcAft>
              <a:buClr>
                <a:schemeClr val="accent2"/>
              </a:buClr>
              <a:buSzPts val="1200"/>
              <a:buChar char="○"/>
              <a:defRPr>
                <a:solidFill>
                  <a:schemeClr val="accent2"/>
                </a:solidFill>
              </a:defRPr>
            </a:lvl5pPr>
            <a:lvl6pPr indent="-304800" lvl="5" marL="2743200">
              <a:spcBef>
                <a:spcPts val="0"/>
              </a:spcBef>
              <a:spcAft>
                <a:spcPts val="0"/>
              </a:spcAft>
              <a:buClr>
                <a:schemeClr val="accent2"/>
              </a:buClr>
              <a:buSzPts val="1200"/>
              <a:buChar char="■"/>
              <a:defRPr>
                <a:solidFill>
                  <a:schemeClr val="accent2"/>
                </a:solidFill>
              </a:defRPr>
            </a:lvl6pPr>
            <a:lvl7pPr indent="-304800" lvl="6" marL="3200400">
              <a:spcBef>
                <a:spcPts val="0"/>
              </a:spcBef>
              <a:spcAft>
                <a:spcPts val="0"/>
              </a:spcAft>
              <a:buClr>
                <a:schemeClr val="accent2"/>
              </a:buClr>
              <a:buSzPts val="1200"/>
              <a:buChar char="●"/>
              <a:defRPr>
                <a:solidFill>
                  <a:schemeClr val="accent2"/>
                </a:solidFill>
              </a:defRPr>
            </a:lvl7pPr>
            <a:lvl8pPr indent="-304800" lvl="7" marL="3657600">
              <a:spcBef>
                <a:spcPts val="0"/>
              </a:spcBef>
              <a:spcAft>
                <a:spcPts val="0"/>
              </a:spcAft>
              <a:buClr>
                <a:schemeClr val="accent2"/>
              </a:buClr>
              <a:buSzPts val="1200"/>
              <a:buChar char="○"/>
              <a:defRPr>
                <a:solidFill>
                  <a:schemeClr val="accent2"/>
                </a:solidFill>
              </a:defRPr>
            </a:lvl8pPr>
            <a:lvl9pPr indent="-304800" lvl="8" marL="4114800">
              <a:spcBef>
                <a:spcPts val="0"/>
              </a:spcBef>
              <a:spcAft>
                <a:spcPts val="0"/>
              </a:spcAft>
              <a:buClr>
                <a:schemeClr val="accent2"/>
              </a:buClr>
              <a:buSzPts val="1200"/>
              <a:buChar char="■"/>
              <a:defRPr>
                <a:solidFill>
                  <a:schemeClr val="accent2"/>
                </a:solidFill>
              </a:defRPr>
            </a:lvl9pPr>
          </a:lstStyle>
          <a:p/>
        </p:txBody>
      </p:sp>
      <p:sp>
        <p:nvSpPr>
          <p:cNvPr id="67" name="Google Shape;6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13"/>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4" name="Google Shape;74;p13"/>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75" name="Google Shape;75;p13"/>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 name="Google Shape;7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4"/>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600"/>
              <a:buFont typeface="Merriweather"/>
              <a:buNone/>
              <a:defRPr>
                <a:solidFill>
                  <a:schemeClr val="lt1"/>
                </a:solidFill>
                <a:latin typeface="Merriweather"/>
                <a:ea typeface="Merriweather"/>
                <a:cs typeface="Merriweather"/>
                <a:sym typeface="Merriweather"/>
              </a:defRPr>
            </a:lvl1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1" name="Shape 81"/>
        <p:cNvGrpSpPr/>
        <p:nvPr/>
      </p:nvGrpSpPr>
      <p:grpSpPr>
        <a:xfrm>
          <a:off x="0" y="0"/>
          <a:ext cx="0" cy="0"/>
          <a:chOff x="0" y="0"/>
          <a:chExt cx="0" cy="0"/>
        </a:xfrm>
      </p:grpSpPr>
      <p:sp>
        <p:nvSpPr>
          <p:cNvPr id="82" name="Google Shape;82;p15"/>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83" name="Google Shape;83;p15"/>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accent2"/>
              </a:buClr>
              <a:buSzPts val="1600"/>
              <a:buChar char="●"/>
              <a:defRPr>
                <a:solidFill>
                  <a:schemeClr val="accent2"/>
                </a:solidFill>
              </a:defRPr>
            </a:lvl1pPr>
            <a:lvl2pPr indent="-317500" lvl="1" marL="914400">
              <a:spcBef>
                <a:spcPts val="0"/>
              </a:spcBef>
              <a:spcAft>
                <a:spcPts val="0"/>
              </a:spcAft>
              <a:buClr>
                <a:schemeClr val="accent2"/>
              </a:buClr>
              <a:buSzPts val="1400"/>
              <a:buChar char="○"/>
              <a:defRPr>
                <a:solidFill>
                  <a:schemeClr val="accent2"/>
                </a:solidFill>
              </a:defRPr>
            </a:lvl2pPr>
            <a:lvl3pPr indent="-311150" lvl="2" marL="1371600">
              <a:spcBef>
                <a:spcPts val="0"/>
              </a:spcBef>
              <a:spcAft>
                <a:spcPts val="0"/>
              </a:spcAft>
              <a:buClr>
                <a:schemeClr val="accent2"/>
              </a:buClr>
              <a:buSzPts val="1300"/>
              <a:buChar char="■"/>
              <a:defRPr>
                <a:solidFill>
                  <a:schemeClr val="accent2"/>
                </a:solidFill>
              </a:defRPr>
            </a:lvl3pPr>
            <a:lvl4pPr indent="-304800" lvl="3" marL="1828800">
              <a:spcBef>
                <a:spcPts val="0"/>
              </a:spcBef>
              <a:spcAft>
                <a:spcPts val="0"/>
              </a:spcAft>
              <a:buClr>
                <a:schemeClr val="accent2"/>
              </a:buClr>
              <a:buSzPts val="1200"/>
              <a:buChar char="●"/>
              <a:defRPr>
                <a:solidFill>
                  <a:schemeClr val="accent2"/>
                </a:solidFill>
              </a:defRPr>
            </a:lvl4pPr>
            <a:lvl5pPr indent="-304800" lvl="4" marL="2286000">
              <a:spcBef>
                <a:spcPts val="0"/>
              </a:spcBef>
              <a:spcAft>
                <a:spcPts val="0"/>
              </a:spcAft>
              <a:buClr>
                <a:schemeClr val="accent2"/>
              </a:buClr>
              <a:buSzPts val="1200"/>
              <a:buChar char="○"/>
              <a:defRPr>
                <a:solidFill>
                  <a:schemeClr val="accent2"/>
                </a:solidFill>
              </a:defRPr>
            </a:lvl5pPr>
            <a:lvl6pPr indent="-304800" lvl="5" marL="2743200">
              <a:spcBef>
                <a:spcPts val="0"/>
              </a:spcBef>
              <a:spcAft>
                <a:spcPts val="0"/>
              </a:spcAft>
              <a:buClr>
                <a:schemeClr val="accent2"/>
              </a:buClr>
              <a:buSzPts val="1200"/>
              <a:buChar char="■"/>
              <a:defRPr>
                <a:solidFill>
                  <a:schemeClr val="accent2"/>
                </a:solidFill>
              </a:defRPr>
            </a:lvl6pPr>
            <a:lvl7pPr indent="-304800" lvl="6" marL="3200400">
              <a:spcBef>
                <a:spcPts val="0"/>
              </a:spcBef>
              <a:spcAft>
                <a:spcPts val="0"/>
              </a:spcAft>
              <a:buClr>
                <a:schemeClr val="accent2"/>
              </a:buClr>
              <a:buSzPts val="1200"/>
              <a:buChar char="●"/>
              <a:defRPr>
                <a:solidFill>
                  <a:schemeClr val="accent2"/>
                </a:solidFill>
              </a:defRPr>
            </a:lvl7pPr>
            <a:lvl8pPr indent="-304800" lvl="7" marL="3657600">
              <a:spcBef>
                <a:spcPts val="0"/>
              </a:spcBef>
              <a:spcAft>
                <a:spcPts val="0"/>
              </a:spcAft>
              <a:buClr>
                <a:schemeClr val="accent2"/>
              </a:buClr>
              <a:buSzPts val="1200"/>
              <a:buChar char="○"/>
              <a:defRPr>
                <a:solidFill>
                  <a:schemeClr val="accent2"/>
                </a:solidFill>
              </a:defRPr>
            </a:lvl8pPr>
            <a:lvl9pPr indent="-304800" lvl="8" marL="4114800">
              <a:spcBef>
                <a:spcPts val="0"/>
              </a:spcBef>
              <a:spcAft>
                <a:spcPts val="0"/>
              </a:spcAft>
              <a:buClr>
                <a:schemeClr val="accent2"/>
              </a:buClr>
              <a:buSzPts val="1200"/>
              <a:buChar char="■"/>
              <a:defRPr>
                <a:solidFill>
                  <a:schemeClr val="accent2"/>
                </a:solidFill>
              </a:defRPr>
            </a:lvl9pPr>
          </a:lstStyle>
          <a:p/>
        </p:txBody>
      </p:sp>
      <p:sp>
        <p:nvSpPr>
          <p:cNvPr id="84" name="Google Shape;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50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idx="1" type="subTitle"/>
          </p:nvPr>
        </p:nvSpPr>
        <p:spPr>
          <a:xfrm>
            <a:off x="190000" y="4797425"/>
            <a:ext cx="8520600" cy="298500"/>
          </a:xfrm>
          <a:prstGeom prst="rect">
            <a:avLst/>
          </a:prstGeom>
          <a:ln>
            <a:noFill/>
          </a:ln>
        </p:spPr>
        <p:txBody>
          <a:bodyPr anchorCtr="0" anchor="t" bIns="91425" lIns="0" spcFirstLastPara="1" rIns="91425" wrap="square" tIns="0">
            <a:noAutofit/>
          </a:bodyPr>
          <a:lstStyle>
            <a:lvl1pPr lvl="0">
              <a:spcBef>
                <a:spcPts val="0"/>
              </a:spcBef>
              <a:spcAft>
                <a:spcPts val="0"/>
              </a:spcAft>
              <a:buSzPts val="1300"/>
              <a:buFont typeface="Roboto Light"/>
              <a:buNone/>
              <a:defRPr sz="1300">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3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erticle" type="tx">
  <p:cSld name="TITLE_AND_BODY">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erticle with name">
  <p:cSld name="TITLE_AND_BODY_1">
    <p:spTree>
      <p:nvGrpSpPr>
        <p:cNvPr id="27" name="Shape 27"/>
        <p:cNvGrpSpPr/>
        <p:nvPr/>
      </p:nvGrpSpPr>
      <p:grpSpPr>
        <a:xfrm>
          <a:off x="0" y="0"/>
          <a:ext cx="0" cy="0"/>
          <a:chOff x="0" y="0"/>
          <a:chExt cx="0" cy="0"/>
        </a:xfrm>
      </p:grpSpPr>
      <p:sp>
        <p:nvSpPr>
          <p:cNvPr id="28" name="Google Shape;28;p5"/>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0" name="Google Shape;30;p5"/>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1" name="Google Shape;31;p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 name="Google Shape;32;p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5"/>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lvl1pPr lvl="0">
              <a:spcBef>
                <a:spcPts val="0"/>
              </a:spcBef>
              <a:spcAft>
                <a:spcPts val="0"/>
              </a:spcAft>
              <a:buClr>
                <a:srgbClr val="F5F5F5"/>
              </a:buClr>
              <a:buSzPts val="1400"/>
              <a:buFont typeface="Roboto Light"/>
              <a:buNone/>
              <a:defRPr sz="1400">
                <a:solidFill>
                  <a:srgbClr val="F5F5F5"/>
                </a:solidFill>
                <a:latin typeface="Roboto Light"/>
                <a:ea typeface="Roboto Light"/>
                <a:cs typeface="Roboto Light"/>
                <a:sym typeface="Roboto Light"/>
              </a:defRPr>
            </a:lvl1pPr>
            <a:lvl2pPr lvl="1">
              <a:spcBef>
                <a:spcPts val="0"/>
              </a:spcBef>
              <a:spcAft>
                <a:spcPts val="0"/>
              </a:spcAft>
              <a:buClr>
                <a:srgbClr val="F5F5F5"/>
              </a:buClr>
              <a:buSzPts val="1400"/>
              <a:buNone/>
              <a:defRPr>
                <a:solidFill>
                  <a:srgbClr val="F5F5F5"/>
                </a:solidFill>
              </a:defRPr>
            </a:lvl2pPr>
            <a:lvl3pPr lvl="2">
              <a:spcBef>
                <a:spcPts val="0"/>
              </a:spcBef>
              <a:spcAft>
                <a:spcPts val="0"/>
              </a:spcAft>
              <a:buClr>
                <a:srgbClr val="F5F5F5"/>
              </a:buClr>
              <a:buSzPts val="1300"/>
              <a:buNone/>
              <a:defRPr>
                <a:solidFill>
                  <a:srgbClr val="F5F5F5"/>
                </a:solidFill>
              </a:defRPr>
            </a:lvl3pPr>
            <a:lvl4pPr lvl="3">
              <a:spcBef>
                <a:spcPts val="0"/>
              </a:spcBef>
              <a:spcAft>
                <a:spcPts val="0"/>
              </a:spcAft>
              <a:buClr>
                <a:srgbClr val="F5F5F5"/>
              </a:buClr>
              <a:buSzPts val="1200"/>
              <a:buNone/>
              <a:defRPr>
                <a:solidFill>
                  <a:srgbClr val="F5F5F5"/>
                </a:solidFill>
              </a:defRPr>
            </a:lvl4pPr>
            <a:lvl5pPr lvl="4">
              <a:spcBef>
                <a:spcPts val="0"/>
              </a:spcBef>
              <a:spcAft>
                <a:spcPts val="0"/>
              </a:spcAft>
              <a:buClr>
                <a:srgbClr val="F5F5F5"/>
              </a:buClr>
              <a:buSzPts val="1200"/>
              <a:buNone/>
              <a:defRPr>
                <a:solidFill>
                  <a:srgbClr val="F5F5F5"/>
                </a:solidFill>
              </a:defRPr>
            </a:lvl5pPr>
            <a:lvl6pPr lvl="5">
              <a:spcBef>
                <a:spcPts val="0"/>
              </a:spcBef>
              <a:spcAft>
                <a:spcPts val="0"/>
              </a:spcAft>
              <a:buClr>
                <a:srgbClr val="F5F5F5"/>
              </a:buClr>
              <a:buSzPts val="1200"/>
              <a:buNone/>
              <a:defRPr>
                <a:solidFill>
                  <a:srgbClr val="F5F5F5"/>
                </a:solidFill>
              </a:defRPr>
            </a:lvl6pPr>
            <a:lvl7pPr lvl="6">
              <a:spcBef>
                <a:spcPts val="0"/>
              </a:spcBef>
              <a:spcAft>
                <a:spcPts val="0"/>
              </a:spcAft>
              <a:buClr>
                <a:srgbClr val="F5F5F5"/>
              </a:buClr>
              <a:buSzPts val="1200"/>
              <a:buNone/>
              <a:defRPr>
                <a:solidFill>
                  <a:srgbClr val="F5F5F5"/>
                </a:solidFill>
              </a:defRPr>
            </a:lvl7pPr>
            <a:lvl8pPr lvl="7">
              <a:spcBef>
                <a:spcPts val="0"/>
              </a:spcBef>
              <a:spcAft>
                <a:spcPts val="0"/>
              </a:spcAft>
              <a:buClr>
                <a:srgbClr val="F5F5F5"/>
              </a:buClr>
              <a:buSzPts val="1200"/>
              <a:buNone/>
              <a:defRPr>
                <a:solidFill>
                  <a:srgbClr val="F5F5F5"/>
                </a:solidFill>
              </a:defRPr>
            </a:lvl8pPr>
            <a:lvl9pPr lvl="8">
              <a:spcBef>
                <a:spcPts val="0"/>
              </a:spcBef>
              <a:spcAft>
                <a:spcPts val="0"/>
              </a:spcAft>
              <a:buClr>
                <a:srgbClr val="F5F5F5"/>
              </a:buClr>
              <a:buSzPts val="1200"/>
              <a:buNone/>
              <a:defRPr>
                <a:solidFill>
                  <a:srgbClr val="F5F5F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8" name="Google Shape;38;p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 name="Google Shape;39;p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 name="Google Shape;4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name">
  <p:cSld name="TITLE_AND_TWO_COLUMNS_1">
    <p:spTree>
      <p:nvGrpSpPr>
        <p:cNvPr id="41" name="Shape 41"/>
        <p:cNvGrpSpPr/>
        <p:nvPr/>
      </p:nvGrpSpPr>
      <p:grpSpPr>
        <a:xfrm>
          <a:off x="0" y="0"/>
          <a:ext cx="0" cy="0"/>
          <a:chOff x="0" y="0"/>
          <a:chExt cx="0" cy="0"/>
        </a:xfrm>
      </p:grpSpPr>
      <p:sp>
        <p:nvSpPr>
          <p:cNvPr id="42" name="Google Shape;42;p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4" name="Google Shape;44;p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 name="Google Shape;45;p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idx="3" type="subTitle"/>
          </p:nvPr>
        </p:nvSpPr>
        <p:spPr>
          <a:xfrm>
            <a:off x="190000" y="4827875"/>
            <a:ext cx="8520600" cy="237600"/>
          </a:xfrm>
          <a:prstGeom prst="rect">
            <a:avLst/>
          </a:prstGeom>
        </p:spPr>
        <p:txBody>
          <a:bodyPr anchorCtr="0" anchor="t" bIns="0" lIns="0" spcFirstLastPara="1" rIns="0" wrap="square" tIns="0">
            <a:norm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3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 name="Google Shape;5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Horizontal">
  <p:cSld name="TITLE_ONLY_1">
    <p:spTree>
      <p:nvGrpSpPr>
        <p:cNvPr id="52" name="Shape 52"/>
        <p:cNvGrpSpPr/>
        <p:nvPr/>
      </p:nvGrpSpPr>
      <p:grpSpPr>
        <a:xfrm>
          <a:off x="0" y="0"/>
          <a:ext cx="0" cy="0"/>
          <a:chOff x="0" y="0"/>
          <a:chExt cx="0" cy="0"/>
        </a:xfrm>
      </p:grpSpPr>
      <p:sp>
        <p:nvSpPr>
          <p:cNvPr id="53" name="Google Shape;53;p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5" name="Google Shape;55;p9"/>
          <p:cNvSpPr txBox="1"/>
          <p:nvPr>
            <p:ph idx="12" type="sldNum"/>
          </p:nvPr>
        </p:nvSpPr>
        <p:spPr>
          <a:xfrm>
            <a:off x="8710600" y="4797425"/>
            <a:ext cx="297000" cy="298500"/>
          </a:xfrm>
          <a:prstGeom prst="rect">
            <a:avLst/>
          </a:prstGeom>
          <a:ln>
            <a:noFill/>
          </a:ln>
        </p:spPr>
        <p:txBody>
          <a:bodyPr anchorCtr="0" anchor="ctr" bIns="91425" lIns="91425" spcFirstLastPara="1" rIns="91425" wrap="square" tIns="91425">
            <a:normAutofit fontScale="925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9"/>
          <p:cNvSpPr txBox="1"/>
          <p:nvPr>
            <p:ph idx="1" type="body"/>
          </p:nvPr>
        </p:nvSpPr>
        <p:spPr>
          <a:xfrm>
            <a:off x="190000" y="1436400"/>
            <a:ext cx="8817600" cy="3360900"/>
          </a:xfrm>
          <a:prstGeom prst="rect">
            <a:avLst/>
          </a:prstGeom>
          <a:ln>
            <a:noFill/>
          </a:ln>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Horizontal with Name">
  <p:cSld name="TITLE_ONLY_1_1">
    <p:spTree>
      <p:nvGrpSpPr>
        <p:cNvPr id="57" name="Shape 57"/>
        <p:cNvGrpSpPr/>
        <p:nvPr/>
      </p:nvGrpSpPr>
      <p:grpSpPr>
        <a:xfrm>
          <a:off x="0" y="0"/>
          <a:ext cx="0" cy="0"/>
          <a:chOff x="0" y="0"/>
          <a:chExt cx="0" cy="0"/>
        </a:xfrm>
      </p:grpSpPr>
      <p:sp>
        <p:nvSpPr>
          <p:cNvPr id="58" name="Google Shape;58;p10"/>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0" name="Google Shape;60;p10"/>
          <p:cNvSpPr txBox="1"/>
          <p:nvPr>
            <p:ph idx="12" type="sldNum"/>
          </p:nvPr>
        </p:nvSpPr>
        <p:spPr>
          <a:xfrm>
            <a:off x="8710600" y="4797425"/>
            <a:ext cx="297000" cy="298500"/>
          </a:xfrm>
          <a:prstGeom prst="rect">
            <a:avLst/>
          </a:prstGeom>
          <a:ln>
            <a:noFill/>
          </a:ln>
        </p:spPr>
        <p:txBody>
          <a:bodyPr anchorCtr="0" anchor="ctr" bIns="91425" lIns="91425" spcFirstLastPara="1" rIns="91425" wrap="square" tIns="91425">
            <a:normAutofit fontScale="925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0"/>
          <p:cNvSpPr txBox="1"/>
          <p:nvPr>
            <p:ph idx="1" type="body"/>
          </p:nvPr>
        </p:nvSpPr>
        <p:spPr>
          <a:xfrm>
            <a:off x="190000" y="1436400"/>
            <a:ext cx="8817600" cy="3360900"/>
          </a:xfrm>
          <a:prstGeom prst="rect">
            <a:avLst/>
          </a:prstGeom>
          <a:ln>
            <a:noFill/>
          </a:ln>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2" name="Google Shape;62;p10"/>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lvl1pPr lvl="0">
              <a:spcBef>
                <a:spcPts val="0"/>
              </a:spcBef>
              <a:spcAft>
                <a:spcPts val="0"/>
              </a:spcAft>
              <a:buSzPts val="1400"/>
              <a:buFont typeface="Roboto Light"/>
              <a:buNone/>
              <a:defRPr sz="1400">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3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a:lnSpc>
                <a:spcPct val="115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1150" lvl="2" marL="13716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indent="-304800" lvl="3" marL="18288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4pPr>
            <a:lvl5pPr indent="-304800" lvl="4" marL="22860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5pPr>
            <a:lvl6pPr indent="-304800" lvl="5" marL="27432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6pPr>
            <a:lvl7pPr indent="-304800" lvl="6" marL="32004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7pPr>
            <a:lvl8pPr indent="-304800" lvl="7" marL="36576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8pPr>
            <a:lvl9pPr indent="-304800" lvl="8" marL="411480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gif"/><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gi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gi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gif"/><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image" Target="../media/image19.png"/><Relationship Id="rId6" Type="http://schemas.openxmlformats.org/officeDocument/2006/relationships/image" Target="../media/image30.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8.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en.wikipedia.org/wiki/Object-oriented_desig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91.png"/><Relationship Id="rId7" Type="http://schemas.openxmlformats.org/officeDocument/2006/relationships/image" Target="../media/image83.gif"/><Relationship Id="rId8" Type="http://schemas.openxmlformats.org/officeDocument/2006/relationships/image" Target="../media/image9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en.wikipedia.org/wiki/Object-oriented_desig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92.png"/><Relationship Id="rId5" Type="http://schemas.openxmlformats.org/officeDocument/2006/relationships/image" Target="../media/image82.png"/><Relationship Id="rId6" Type="http://schemas.openxmlformats.org/officeDocument/2006/relationships/image" Target="../media/image74.png"/><Relationship Id="rId7" Type="http://schemas.openxmlformats.org/officeDocument/2006/relationships/image" Target="../media/image85.png"/><Relationship Id="rId8"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95.png"/><Relationship Id="rId4" Type="http://schemas.openxmlformats.org/officeDocument/2006/relationships/image" Target="../media/image99.png"/><Relationship Id="rId5"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comments" Target="../comments/comment1.xml"/><Relationship Id="rId4" Type="http://schemas.openxmlformats.org/officeDocument/2006/relationships/image" Target="../media/image89.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100.png"/><Relationship Id="rId8" Type="http://schemas.openxmlformats.org/officeDocument/2006/relationships/image" Target="../media/image112.png"/></Relationships>
</file>

<file path=ppt/slides/_rels/slide73.xml.rels><?xml version="1.0" encoding="UTF-8" standalone="yes"?><Relationships xmlns="http://schemas.openxmlformats.org/package/2006/relationships"><Relationship Id="rId11" Type="http://schemas.openxmlformats.org/officeDocument/2006/relationships/image" Target="../media/image108.png"/><Relationship Id="rId10" Type="http://schemas.openxmlformats.org/officeDocument/2006/relationships/image" Target="../media/image110.png"/><Relationship Id="rId13" Type="http://schemas.openxmlformats.org/officeDocument/2006/relationships/image" Target="../media/image107.png"/><Relationship Id="rId12" Type="http://schemas.openxmlformats.org/officeDocument/2006/relationships/image" Target="../media/image106.png"/><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101.png"/><Relationship Id="rId4" Type="http://schemas.openxmlformats.org/officeDocument/2006/relationships/image" Target="../media/image98.png"/><Relationship Id="rId9" Type="http://schemas.openxmlformats.org/officeDocument/2006/relationships/image" Target="../media/image111.png"/><Relationship Id="rId15" Type="http://schemas.openxmlformats.org/officeDocument/2006/relationships/image" Target="../media/image105.png"/><Relationship Id="rId14" Type="http://schemas.openxmlformats.org/officeDocument/2006/relationships/image" Target="../media/image104.png"/><Relationship Id="rId16" Type="http://schemas.openxmlformats.org/officeDocument/2006/relationships/image" Target="../media/image117.gif"/><Relationship Id="rId5" Type="http://schemas.openxmlformats.org/officeDocument/2006/relationships/image" Target="../media/image103.png"/><Relationship Id="rId6" Type="http://schemas.openxmlformats.org/officeDocument/2006/relationships/image" Target="../media/image114.png"/><Relationship Id="rId7" Type="http://schemas.openxmlformats.org/officeDocument/2006/relationships/image" Target="../media/image109.png"/><Relationship Id="rId8"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115.png"/><Relationship Id="rId4" Type="http://schemas.openxmlformats.org/officeDocument/2006/relationships/image" Target="../media/image118.png"/><Relationship Id="rId5" Type="http://schemas.openxmlformats.org/officeDocument/2006/relationships/image" Target="../media/image113.png"/><Relationship Id="rId6" Type="http://schemas.openxmlformats.org/officeDocument/2006/relationships/image" Target="../media/image116.jpg"/><Relationship Id="rId7" Type="http://schemas.openxmlformats.org/officeDocument/2006/relationships/image" Target="../media/image11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ctrTitle"/>
          </p:nvPr>
        </p:nvSpPr>
        <p:spPr>
          <a:xfrm>
            <a:off x="311700" y="52797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TL 4 Presentation</a:t>
            </a:r>
            <a:endParaRPr/>
          </a:p>
        </p:txBody>
      </p:sp>
      <p:sp>
        <p:nvSpPr>
          <p:cNvPr id="92" name="Google Shape;92;p17"/>
          <p:cNvSpPr txBox="1"/>
          <p:nvPr>
            <p:ph idx="1" type="subTitle"/>
          </p:nvPr>
        </p:nvSpPr>
        <p:spPr>
          <a:xfrm>
            <a:off x="311700" y="1490704"/>
            <a:ext cx="4625700" cy="19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MILCCN Studios - Casey</a:t>
            </a:r>
            <a:endParaRPr/>
          </a:p>
          <a:p>
            <a:pPr indent="0" lvl="0" marL="0" rtl="0" algn="l">
              <a:spcBef>
                <a:spcPts val="0"/>
              </a:spcBef>
              <a:spcAft>
                <a:spcPts val="0"/>
              </a:spcAft>
              <a:buNone/>
            </a:pPr>
            <a:r>
              <a:rPr lang="en"/>
              <a:t>Nautilus - Shawn</a:t>
            </a:r>
            <a:endParaRPr/>
          </a:p>
          <a:p>
            <a:pPr indent="0" lvl="0" marL="0" rtl="0" algn="l">
              <a:spcBef>
                <a:spcPts val="0"/>
              </a:spcBef>
              <a:spcAft>
                <a:spcPts val="0"/>
              </a:spcAft>
              <a:buNone/>
            </a:pPr>
            <a:r>
              <a:rPr lang="en"/>
              <a:t>Tappa Tappa Keyboard - Taran</a:t>
            </a:r>
            <a:endParaRPr/>
          </a:p>
          <a:p>
            <a:pPr indent="0" lvl="0" marL="0" rtl="0" algn="l">
              <a:spcBef>
                <a:spcPts val="0"/>
              </a:spcBef>
              <a:spcAft>
                <a:spcPts val="0"/>
              </a:spcAft>
              <a:buNone/>
            </a:pPr>
            <a:r>
              <a:rPr lang="en"/>
              <a:t>Make It Awesome - Amara</a:t>
            </a:r>
            <a:endParaRPr/>
          </a:p>
          <a:p>
            <a:pPr indent="0" lvl="0" marL="0" rtl="0" algn="l">
              <a:spcBef>
                <a:spcPts val="0"/>
              </a:spcBef>
              <a:spcAft>
                <a:spcPts val="0"/>
              </a:spcAft>
              <a:buNone/>
            </a:pPr>
            <a:r>
              <a:rPr lang="en"/>
              <a:t>Penguine - Emily</a:t>
            </a:r>
            <a:endParaRPr/>
          </a:p>
          <a:p>
            <a:pPr indent="0" lvl="0" marL="0" rtl="0" algn="l">
              <a:spcBef>
                <a:spcPts val="0"/>
              </a:spcBef>
              <a:spcAft>
                <a:spcPts val="0"/>
              </a:spcAft>
              <a:buNone/>
            </a:pPr>
            <a:r>
              <a:rPr lang="en"/>
              <a:t>Team 5 Guys - Austin</a:t>
            </a:r>
            <a:endParaRPr/>
          </a:p>
          <a:p>
            <a:pPr indent="0" lvl="0" marL="0" rtl="0" algn="l">
              <a:spcBef>
                <a:spcPts val="0"/>
              </a:spcBef>
              <a:spcAft>
                <a:spcPts val="0"/>
              </a:spcAft>
              <a:buNone/>
            </a:pPr>
            <a:r>
              <a:rPr lang="en"/>
              <a:t>Teal Team 6 - Daniel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GRASP</a:t>
            </a:r>
            <a:endParaRPr/>
          </a:p>
        </p:txBody>
      </p:sp>
      <p:sp>
        <p:nvSpPr>
          <p:cNvPr id="154" name="Google Shape;154;p26"/>
          <p:cNvSpPr txBox="1"/>
          <p:nvPr>
            <p:ph idx="1" type="body"/>
          </p:nvPr>
        </p:nvSpPr>
        <p:spPr>
          <a:xfrm>
            <a:off x="190000" y="1436400"/>
            <a:ext cx="8817600" cy="339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Lots of information BUT the whole point:</a:t>
            </a:r>
            <a:endParaRPr/>
          </a:p>
          <a:p>
            <a:pPr indent="-317500" lvl="1" marL="914400" rtl="0" algn="l">
              <a:spcBef>
                <a:spcPts val="0"/>
              </a:spcBef>
              <a:spcAft>
                <a:spcPts val="0"/>
              </a:spcAft>
              <a:buSzPts val="1400"/>
              <a:buChar char="○"/>
            </a:pPr>
            <a:r>
              <a:rPr lang="en"/>
              <a:t>One of the reasons object oriented approaches are so valuable is that they allow the design of the software to closely match the real world</a:t>
            </a:r>
            <a:endParaRPr/>
          </a:p>
          <a:p>
            <a:pPr indent="-317500" lvl="1" marL="914400" rtl="0" algn="l">
              <a:spcBef>
                <a:spcPts val="0"/>
              </a:spcBef>
              <a:spcAft>
                <a:spcPts val="0"/>
              </a:spcAft>
              <a:buSzPts val="1400"/>
              <a:buChar char="○"/>
            </a:pPr>
            <a:r>
              <a:rPr lang="en"/>
              <a:t>This makes it easier to understand what the code is doing, given an understanding of the problem domain</a:t>
            </a:r>
            <a:endParaRPr/>
          </a:p>
          <a:p>
            <a:pPr indent="-317500" lvl="1" marL="914400" rtl="0" algn="l">
              <a:spcBef>
                <a:spcPts val="0"/>
              </a:spcBef>
              <a:spcAft>
                <a:spcPts val="0"/>
              </a:spcAft>
              <a:buSzPts val="1400"/>
              <a:buChar char="○"/>
            </a:pPr>
            <a:r>
              <a:rPr lang="en"/>
              <a:t>Experienced object-oriented developers (and other software developers) </a:t>
            </a:r>
            <a:r>
              <a:rPr lang="en"/>
              <a:t>build up</a:t>
            </a:r>
            <a:r>
              <a:rPr lang="en"/>
              <a:t> a repertoire of both general principles and idiomatic solutions that guide them in the creation of software</a:t>
            </a:r>
            <a:endParaRPr/>
          </a:p>
          <a:p>
            <a:pPr indent="-330200" lvl="0" marL="457200" rtl="0" algn="l">
              <a:spcBef>
                <a:spcPts val="0"/>
              </a:spcBef>
              <a:spcAft>
                <a:spcPts val="0"/>
              </a:spcAft>
              <a:buSzPts val="1600"/>
              <a:buChar char="●"/>
            </a:pPr>
            <a:r>
              <a:rPr lang="en"/>
              <a:t>GRASP is a </a:t>
            </a:r>
            <a:r>
              <a:rPr i="1" lang="en"/>
              <a:t>methodical </a:t>
            </a:r>
            <a:r>
              <a:rPr i="1" lang="en"/>
              <a:t>approach</a:t>
            </a:r>
            <a:r>
              <a:rPr i="1" lang="en"/>
              <a:t> to object oriented design</a:t>
            </a:r>
            <a:r>
              <a:rPr lang="en"/>
              <a:t> created by Craig Larman</a:t>
            </a:r>
            <a:endParaRPr/>
          </a:p>
          <a:p>
            <a:pPr indent="-330200" lvl="0" marL="457200" rtl="0" algn="l">
              <a:spcBef>
                <a:spcPts val="0"/>
              </a:spcBef>
              <a:spcAft>
                <a:spcPts val="0"/>
              </a:spcAft>
              <a:buSzPts val="1600"/>
              <a:buChar char="●"/>
            </a:pPr>
            <a:r>
              <a:rPr lang="en"/>
              <a:t>GRASP is </a:t>
            </a:r>
            <a:r>
              <a:rPr i="1" lang="en"/>
              <a:t>patterns of assigning responsibilities</a:t>
            </a:r>
            <a:endParaRPr i="1"/>
          </a:p>
          <a:p>
            <a:pPr indent="-330200" lvl="0" marL="457200" rtl="0" algn="l">
              <a:spcBef>
                <a:spcPts val="0"/>
              </a:spcBef>
              <a:spcAft>
                <a:spcPts val="0"/>
              </a:spcAft>
              <a:buSzPts val="1600"/>
              <a:buChar char="●"/>
            </a:pPr>
            <a:r>
              <a:rPr lang="en"/>
              <a:t>GRASP </a:t>
            </a:r>
            <a:r>
              <a:rPr i="1" lang="en"/>
              <a:t>recognizes that responsibility assignment is something we already do</a:t>
            </a:r>
            <a:endParaRPr i="1"/>
          </a:p>
          <a:p>
            <a:pPr indent="-317500" lvl="1" marL="914400" rtl="0" algn="l">
              <a:spcBef>
                <a:spcPts val="0"/>
              </a:spcBef>
              <a:spcAft>
                <a:spcPts val="0"/>
              </a:spcAft>
              <a:buSzPts val="1400"/>
              <a:buChar char="○"/>
            </a:pPr>
            <a:r>
              <a:rPr lang="en"/>
              <a:t>All the diagrams we made were about assigning responsibilities</a:t>
            </a:r>
            <a:endParaRPr/>
          </a:p>
        </p:txBody>
      </p:sp>
      <p:sp>
        <p:nvSpPr>
          <p:cNvPr id="155" name="Google Shape;155;p26"/>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161" name="Google Shape;161;p27"/>
          <p:cNvSpPr txBox="1"/>
          <p:nvPr>
            <p:ph idx="1" type="body"/>
          </p:nvPr>
        </p:nvSpPr>
        <p:spPr>
          <a:xfrm>
            <a:off x="163200" y="1418450"/>
            <a:ext cx="8817600" cy="3360900"/>
          </a:xfrm>
          <a:prstGeom prst="rect">
            <a:avLst/>
          </a:prstGeom>
        </p:spPr>
        <p:txBody>
          <a:bodyPr anchorCtr="0" anchor="t" bIns="91425" lIns="91425" spcFirstLastPara="1" rIns="91425" wrap="square" tIns="91425">
            <a:normAutofit lnSpcReduction="20000"/>
          </a:bodyPr>
          <a:lstStyle/>
          <a:p>
            <a:pPr indent="-310832" lvl="0" marL="457200" rtl="0" algn="l">
              <a:lnSpc>
                <a:spcPct val="105000"/>
              </a:lnSpc>
              <a:spcBef>
                <a:spcPts val="0"/>
              </a:spcBef>
              <a:spcAft>
                <a:spcPts val="0"/>
              </a:spcAft>
              <a:buSzPts val="1295"/>
              <a:buChar char="●"/>
            </a:pPr>
            <a:r>
              <a:rPr lang="en" sz="1295"/>
              <a:t>Coupling: the degree to which each program module relies on the other module</a:t>
            </a:r>
            <a:endParaRPr sz="1295"/>
          </a:p>
          <a:p>
            <a:pPr indent="-310832" lvl="0" marL="457200" rtl="0" algn="l">
              <a:lnSpc>
                <a:spcPct val="105000"/>
              </a:lnSpc>
              <a:spcBef>
                <a:spcPts val="0"/>
              </a:spcBef>
              <a:spcAft>
                <a:spcPts val="0"/>
              </a:spcAft>
              <a:buSzPts val="1295"/>
              <a:buChar char="●"/>
            </a:pPr>
            <a:r>
              <a:rPr lang="en" sz="1295"/>
              <a:t>Another definition: degree of interaction between two modules</a:t>
            </a:r>
            <a:endParaRPr sz="1295"/>
          </a:p>
          <a:p>
            <a:pPr indent="-310832" lvl="0" marL="457200" rtl="0" algn="l">
              <a:lnSpc>
                <a:spcPct val="105000"/>
              </a:lnSpc>
              <a:spcBef>
                <a:spcPts val="0"/>
              </a:spcBef>
              <a:spcAft>
                <a:spcPts val="0"/>
              </a:spcAft>
              <a:buSzPts val="1295"/>
              <a:buChar char="●"/>
            </a:pPr>
            <a:r>
              <a:rPr lang="en" sz="1295"/>
              <a:t>Another definition: Coupling is a measure of how strongly one element is connected to, has knowledge of, or</a:t>
            </a:r>
            <a:endParaRPr sz="1295"/>
          </a:p>
          <a:p>
            <a:pPr indent="-310832" lvl="0" marL="457200" rtl="0" algn="l">
              <a:lnSpc>
                <a:spcPct val="105000"/>
              </a:lnSpc>
              <a:spcBef>
                <a:spcPts val="0"/>
              </a:spcBef>
              <a:spcAft>
                <a:spcPts val="0"/>
              </a:spcAft>
              <a:buSzPts val="1295"/>
              <a:buChar char="●"/>
            </a:pPr>
            <a:r>
              <a:rPr lang="en" sz="1295"/>
              <a:t>relies on other elements</a:t>
            </a:r>
            <a:endParaRPr sz="1295"/>
          </a:p>
          <a:p>
            <a:pPr indent="-310832" lvl="0" marL="457200" rtl="0" algn="l">
              <a:lnSpc>
                <a:spcPct val="105000"/>
              </a:lnSpc>
              <a:spcBef>
                <a:spcPts val="0"/>
              </a:spcBef>
              <a:spcAft>
                <a:spcPts val="0"/>
              </a:spcAft>
              <a:buSzPts val="1295"/>
              <a:buChar char="●"/>
            </a:pPr>
            <a:r>
              <a:rPr lang="en" sz="1295"/>
              <a:t>The problem:  How can our design support</a:t>
            </a:r>
            <a:endParaRPr sz="1295"/>
          </a:p>
          <a:p>
            <a:pPr indent="-310832" lvl="1" marL="914400" rtl="0" algn="l">
              <a:lnSpc>
                <a:spcPct val="105000"/>
              </a:lnSpc>
              <a:spcBef>
                <a:spcPts val="0"/>
              </a:spcBef>
              <a:spcAft>
                <a:spcPts val="0"/>
              </a:spcAft>
              <a:buSzPts val="1295"/>
              <a:buChar char="○"/>
            </a:pPr>
            <a:r>
              <a:rPr lang="en" sz="1295"/>
              <a:t>Low dependency? </a:t>
            </a:r>
            <a:endParaRPr sz="1295"/>
          </a:p>
          <a:p>
            <a:pPr indent="-310832" lvl="1" marL="914400" rtl="0" algn="l">
              <a:lnSpc>
                <a:spcPct val="105000"/>
              </a:lnSpc>
              <a:spcBef>
                <a:spcPts val="0"/>
              </a:spcBef>
              <a:spcAft>
                <a:spcPts val="0"/>
              </a:spcAft>
              <a:buSzPts val="1295"/>
              <a:buChar char="○"/>
            </a:pPr>
            <a:r>
              <a:rPr lang="en" sz="1295"/>
              <a:t>Low change impact?</a:t>
            </a:r>
            <a:endParaRPr sz="1295"/>
          </a:p>
          <a:p>
            <a:pPr indent="-310832" lvl="1" marL="914400" rtl="0" algn="l">
              <a:lnSpc>
                <a:spcPct val="105000"/>
              </a:lnSpc>
              <a:spcBef>
                <a:spcPts val="0"/>
              </a:spcBef>
              <a:spcAft>
                <a:spcPts val="0"/>
              </a:spcAft>
              <a:buSzPts val="1295"/>
              <a:buChar char="○"/>
            </a:pPr>
            <a:r>
              <a:rPr lang="en" sz="1295"/>
              <a:t>Increased reuse? </a:t>
            </a:r>
            <a:endParaRPr sz="1295"/>
          </a:p>
          <a:p>
            <a:pPr indent="-310832" lvl="0" marL="457200" rtl="0" algn="l">
              <a:lnSpc>
                <a:spcPct val="105000"/>
              </a:lnSpc>
              <a:spcBef>
                <a:spcPts val="0"/>
              </a:spcBef>
              <a:spcAft>
                <a:spcPts val="0"/>
              </a:spcAft>
              <a:buSzPts val="1295"/>
              <a:buChar char="●"/>
            </a:pPr>
            <a:r>
              <a:rPr lang="en" sz="1295"/>
              <a:t>The solution:</a:t>
            </a:r>
            <a:endParaRPr sz="1295"/>
          </a:p>
          <a:p>
            <a:pPr indent="-310832" lvl="1" marL="914400" rtl="0" algn="l">
              <a:lnSpc>
                <a:spcPct val="105000"/>
              </a:lnSpc>
              <a:spcBef>
                <a:spcPts val="0"/>
              </a:spcBef>
              <a:spcAft>
                <a:spcPts val="0"/>
              </a:spcAft>
              <a:buSzPts val="1295"/>
              <a:buChar char="○"/>
            </a:pPr>
            <a:r>
              <a:rPr lang="en" sz="1295"/>
              <a:t>Assign a responsibility so that coupling remains low</a:t>
            </a:r>
            <a:endParaRPr sz="1295"/>
          </a:p>
          <a:p>
            <a:pPr indent="-310832" lvl="1" marL="914400" rtl="0" algn="l">
              <a:lnSpc>
                <a:spcPct val="105000"/>
              </a:lnSpc>
              <a:spcBef>
                <a:spcPts val="0"/>
              </a:spcBef>
              <a:spcAft>
                <a:spcPts val="0"/>
              </a:spcAft>
              <a:buSzPts val="1295"/>
              <a:buChar char="○"/>
            </a:pPr>
            <a:r>
              <a:rPr lang="en" sz="1295"/>
              <a:t>Use this principle to evaluate alternative assignment of responsibilities.</a:t>
            </a:r>
            <a:endParaRPr sz="1295"/>
          </a:p>
          <a:p>
            <a:pPr indent="-310832" lvl="0" marL="457200" rtl="0" algn="l">
              <a:lnSpc>
                <a:spcPct val="105000"/>
              </a:lnSpc>
              <a:spcBef>
                <a:spcPts val="0"/>
              </a:spcBef>
              <a:spcAft>
                <a:spcPts val="0"/>
              </a:spcAft>
              <a:buSzPts val="1295"/>
              <a:buChar char="●"/>
            </a:pPr>
            <a:r>
              <a:rPr lang="en" sz="1295"/>
              <a:t>5 levels</a:t>
            </a:r>
            <a:endParaRPr sz="1295"/>
          </a:p>
          <a:p>
            <a:pPr indent="-310832" lvl="1" marL="914400" rtl="0" algn="l">
              <a:lnSpc>
                <a:spcPct val="105000"/>
              </a:lnSpc>
              <a:spcBef>
                <a:spcPts val="0"/>
              </a:spcBef>
              <a:spcAft>
                <a:spcPts val="0"/>
              </a:spcAft>
              <a:buSzPts val="1295"/>
              <a:buChar char="○"/>
            </a:pPr>
            <a:r>
              <a:rPr lang="en" sz="1295"/>
              <a:t>5. Data 	(Best)</a:t>
            </a:r>
            <a:endParaRPr sz="1295"/>
          </a:p>
          <a:p>
            <a:pPr indent="-310832" lvl="1" marL="914400" rtl="0" algn="l">
              <a:lnSpc>
                <a:spcPct val="105000"/>
              </a:lnSpc>
              <a:spcBef>
                <a:spcPts val="0"/>
              </a:spcBef>
              <a:spcAft>
                <a:spcPts val="0"/>
              </a:spcAft>
              <a:buSzPts val="1295"/>
              <a:buChar char="○"/>
            </a:pPr>
            <a:r>
              <a:rPr lang="en" sz="1295"/>
              <a:t>4. Stamp</a:t>
            </a:r>
            <a:endParaRPr sz="1295"/>
          </a:p>
          <a:p>
            <a:pPr indent="-310832" lvl="1" marL="914400" rtl="0" algn="l">
              <a:lnSpc>
                <a:spcPct val="105000"/>
              </a:lnSpc>
              <a:spcBef>
                <a:spcPts val="0"/>
              </a:spcBef>
              <a:spcAft>
                <a:spcPts val="0"/>
              </a:spcAft>
              <a:buSzPts val="1295"/>
              <a:buChar char="○"/>
            </a:pPr>
            <a:r>
              <a:rPr lang="en" sz="1295"/>
              <a:t>3. Control</a:t>
            </a:r>
            <a:endParaRPr sz="1295"/>
          </a:p>
          <a:p>
            <a:pPr indent="-310832" lvl="1" marL="914400" rtl="0" algn="l">
              <a:lnSpc>
                <a:spcPct val="105000"/>
              </a:lnSpc>
              <a:spcBef>
                <a:spcPts val="0"/>
              </a:spcBef>
              <a:spcAft>
                <a:spcPts val="0"/>
              </a:spcAft>
              <a:buSzPts val="1295"/>
              <a:buChar char="○"/>
            </a:pPr>
            <a:r>
              <a:rPr lang="en" sz="1295"/>
              <a:t>2. Common</a:t>
            </a:r>
            <a:endParaRPr sz="1295"/>
          </a:p>
          <a:p>
            <a:pPr indent="-310832" lvl="1" marL="914400" rtl="0" algn="l">
              <a:lnSpc>
                <a:spcPct val="105000"/>
              </a:lnSpc>
              <a:spcBef>
                <a:spcPts val="0"/>
              </a:spcBef>
              <a:spcAft>
                <a:spcPts val="0"/>
              </a:spcAft>
              <a:buSzPts val="1295"/>
              <a:buChar char="○"/>
            </a:pPr>
            <a:r>
              <a:rPr lang="en" sz="1295"/>
              <a:t>1. Content 	(Worst)</a:t>
            </a:r>
            <a:endParaRPr sz="1295"/>
          </a:p>
        </p:txBody>
      </p:sp>
      <p:sp>
        <p:nvSpPr>
          <p:cNvPr id="162" name="Google Shape;162;p27"/>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168" name="Google Shape;168;p28"/>
          <p:cNvSpPr txBox="1"/>
          <p:nvPr>
            <p:ph idx="1" type="body"/>
          </p:nvPr>
        </p:nvSpPr>
        <p:spPr>
          <a:xfrm>
            <a:off x="163200" y="1418450"/>
            <a:ext cx="8817600" cy="33609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a:t>Starting at the worst: </a:t>
            </a:r>
            <a:r>
              <a:rPr b="1" lang="en"/>
              <a:t>Content Coupling</a:t>
            </a:r>
            <a:endParaRPr b="1"/>
          </a:p>
          <a:p>
            <a:pPr indent="-330200" lvl="0" marL="457200" rtl="0" algn="l">
              <a:lnSpc>
                <a:spcPct val="105000"/>
              </a:lnSpc>
              <a:spcBef>
                <a:spcPts val="0"/>
              </a:spcBef>
              <a:spcAft>
                <a:spcPts val="0"/>
              </a:spcAft>
              <a:buSzPts val="1600"/>
              <a:buChar char="●"/>
            </a:pPr>
            <a:r>
              <a:rPr lang="en">
                <a:solidFill>
                  <a:srgbClr val="273239"/>
                </a:solidFill>
                <a:highlight>
                  <a:srgbClr val="FFFFFF"/>
                </a:highlight>
                <a:latin typeface="Nunito"/>
                <a:ea typeface="Nunito"/>
                <a:cs typeface="Nunito"/>
                <a:sym typeface="Nunito"/>
              </a:rPr>
              <a:t>Definition: one module can modify the data of another module, or control flow is passed from one module to the other module. This is the worst form of coupling</a:t>
            </a:r>
            <a:endParaRPr/>
          </a:p>
        </p:txBody>
      </p:sp>
      <p:sp>
        <p:nvSpPr>
          <p:cNvPr id="169" name="Google Shape;169;p28"/>
          <p:cNvSpPr txBox="1"/>
          <p:nvPr>
            <p:ph idx="2" type="subTitle"/>
          </p:nvPr>
        </p:nvSpPr>
        <p:spPr>
          <a:xfrm flipH="1" rot="-5400000">
            <a:off x="6975150" y="2840000"/>
            <a:ext cx="41001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000"/>
              <a:t>Casey Jensen | MILCCN</a:t>
            </a:r>
            <a:endParaRPr sz="1000"/>
          </a:p>
        </p:txBody>
      </p:sp>
      <p:sp>
        <p:nvSpPr>
          <p:cNvPr id="170" name="Google Shape;170;p28"/>
          <p:cNvSpPr txBox="1"/>
          <p:nvPr/>
        </p:nvSpPr>
        <p:spPr>
          <a:xfrm>
            <a:off x="311725" y="2320550"/>
            <a:ext cx="4064700" cy="268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public class Enemy</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private int health;</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public void TakeDamage(int damage)</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health -= damage;</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public class Player</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public void AttackEnemy(Enemy enemy)</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r>
              <a:rPr lang="en" sz="1000">
                <a:solidFill>
                  <a:srgbClr val="001D35"/>
                </a:solidFill>
                <a:highlight>
                  <a:srgbClr val="E06666"/>
                </a:highlight>
                <a:latin typeface="Courier New"/>
                <a:ea typeface="Courier New"/>
                <a:cs typeface="Courier New"/>
                <a:sym typeface="Courier New"/>
              </a:rPr>
              <a:t>enemy.health -= 10;  </a:t>
            </a:r>
            <a:r>
              <a:rPr lang="en" sz="1000">
                <a:solidFill>
                  <a:srgbClr val="001D35"/>
                </a:solidFill>
                <a:latin typeface="Courier New"/>
                <a:ea typeface="Courier New"/>
                <a:cs typeface="Courier New"/>
                <a:sym typeface="Courier New"/>
              </a:rPr>
              <a:t> </a:t>
            </a:r>
            <a:endParaRPr sz="100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Directly modifying Enemy's private health</a:t>
            </a:r>
            <a:endParaRPr sz="1000">
              <a:solidFill>
                <a:srgbClr val="001D35"/>
              </a:solidFill>
              <a:latin typeface="Courier New"/>
              <a:ea typeface="Courier New"/>
              <a:cs typeface="Courier New"/>
              <a:sym typeface="Courier New"/>
            </a:endParaRPr>
          </a:p>
        </p:txBody>
      </p:sp>
      <p:sp>
        <p:nvSpPr>
          <p:cNvPr id="171" name="Google Shape;171;p28"/>
          <p:cNvSpPr txBox="1"/>
          <p:nvPr/>
        </p:nvSpPr>
        <p:spPr>
          <a:xfrm>
            <a:off x="4993225" y="2320550"/>
            <a:ext cx="3839100" cy="26883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public class Enemy</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public void TakeDamage(int damage)</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health -= damage;</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public class Player</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public void AttackEnemy(Enemy enemy)</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r>
              <a:rPr lang="en" sz="1000">
                <a:solidFill>
                  <a:srgbClr val="001D35"/>
                </a:solidFill>
                <a:highlight>
                  <a:srgbClr val="93C47D"/>
                </a:highlight>
                <a:latin typeface="Courier New"/>
                <a:ea typeface="Courier New"/>
                <a:cs typeface="Courier New"/>
                <a:sym typeface="Courier New"/>
              </a:rPr>
              <a:t>enemy.TakeDamage(10);</a:t>
            </a: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 </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rgbClr val="001D35"/>
                </a:solidFill>
                <a:latin typeface="Courier New"/>
                <a:ea typeface="Courier New"/>
                <a:cs typeface="Courier New"/>
                <a:sym typeface="Courier New"/>
              </a:rPr>
              <a:t>//use public methods to access the health variable</a:t>
            </a:r>
            <a:endParaRPr sz="1000">
              <a:solidFill>
                <a:schemeClr val="dk2"/>
              </a:solidFill>
              <a:latin typeface="Roboto"/>
              <a:ea typeface="Roboto"/>
              <a:cs typeface="Roboto"/>
              <a:sym typeface="Roboto"/>
            </a:endParaRPr>
          </a:p>
        </p:txBody>
      </p:sp>
      <p:pic>
        <p:nvPicPr>
          <p:cNvPr descr="a green check mark with arms and legs is giving a thumbs up . (Provided by Tenor)" id="172" name="Google Shape;172;p28"/>
          <p:cNvPicPr preferRelativeResize="0"/>
          <p:nvPr/>
        </p:nvPicPr>
        <p:blipFill>
          <a:blip r:embed="rId3">
            <a:alphaModFix/>
          </a:blip>
          <a:stretch>
            <a:fillRect/>
          </a:stretch>
        </p:blipFill>
        <p:spPr>
          <a:xfrm>
            <a:off x="8217363" y="2320547"/>
            <a:ext cx="614962" cy="623700"/>
          </a:xfrm>
          <a:prstGeom prst="rect">
            <a:avLst/>
          </a:prstGeom>
          <a:noFill/>
          <a:ln>
            <a:noFill/>
          </a:ln>
        </p:spPr>
      </p:pic>
      <p:pic>
        <p:nvPicPr>
          <p:cNvPr id="173" name="Google Shape;173;p28"/>
          <p:cNvPicPr preferRelativeResize="0"/>
          <p:nvPr/>
        </p:nvPicPr>
        <p:blipFill>
          <a:blip r:embed="rId4">
            <a:alphaModFix/>
          </a:blip>
          <a:stretch>
            <a:fillRect/>
          </a:stretch>
        </p:blipFill>
        <p:spPr>
          <a:xfrm>
            <a:off x="3464350" y="2320550"/>
            <a:ext cx="912077" cy="62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179" name="Google Shape;179;p29"/>
          <p:cNvSpPr txBox="1"/>
          <p:nvPr>
            <p:ph idx="1" type="body"/>
          </p:nvPr>
        </p:nvSpPr>
        <p:spPr>
          <a:xfrm>
            <a:off x="163200" y="1418450"/>
            <a:ext cx="8817600" cy="33609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SzPts val="1400"/>
              <a:buChar char="●"/>
            </a:pPr>
            <a:r>
              <a:rPr lang="en" sz="1400"/>
              <a:t>Next: </a:t>
            </a:r>
            <a:r>
              <a:rPr b="1" lang="en" sz="1400"/>
              <a:t>Common Coupling</a:t>
            </a:r>
            <a:endParaRPr b="1" sz="1400"/>
          </a:p>
          <a:p>
            <a:pPr indent="-317500" lvl="0" marL="457200" rtl="0" algn="l">
              <a:lnSpc>
                <a:spcPct val="105000"/>
              </a:lnSpc>
              <a:spcBef>
                <a:spcPts val="0"/>
              </a:spcBef>
              <a:spcAft>
                <a:spcPts val="0"/>
              </a:spcAft>
              <a:buSzPts val="1400"/>
              <a:buChar char="●"/>
            </a:pPr>
            <a:r>
              <a:rPr lang="en" sz="1400">
                <a:solidFill>
                  <a:srgbClr val="273239"/>
                </a:solidFill>
                <a:highlight>
                  <a:srgbClr val="FFFFFF"/>
                </a:highlight>
                <a:latin typeface="Nunito"/>
                <a:ea typeface="Nunito"/>
                <a:cs typeface="Nunito"/>
                <a:sym typeface="Nunito"/>
              </a:rPr>
              <a:t>Definition: </a:t>
            </a:r>
            <a:r>
              <a:rPr lang="en" sz="1400">
                <a:solidFill>
                  <a:srgbClr val="273239"/>
                </a:solidFill>
                <a:highlight>
                  <a:srgbClr val="FFFFFF"/>
                </a:highlight>
                <a:latin typeface="Nunito"/>
                <a:ea typeface="Nunito"/>
                <a:cs typeface="Nunito"/>
                <a:sym typeface="Nunito"/>
              </a:rPr>
              <a:t>The modules have shared data such as global data structures. The changes in global data mean tracing back to all modules which access that data to evaluate the effect of the change.</a:t>
            </a:r>
            <a:endParaRPr sz="1400"/>
          </a:p>
        </p:txBody>
      </p:sp>
      <p:sp>
        <p:nvSpPr>
          <p:cNvPr id="180" name="Google Shape;180;p29"/>
          <p:cNvSpPr txBox="1"/>
          <p:nvPr>
            <p:ph idx="2" type="subTitle"/>
          </p:nvPr>
        </p:nvSpPr>
        <p:spPr>
          <a:xfrm flipH="1" rot="-5400000">
            <a:off x="6975150" y="2840000"/>
            <a:ext cx="41001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000"/>
              <a:t>Casey Jensen | MILCCN</a:t>
            </a:r>
            <a:endParaRPr sz="1000"/>
          </a:p>
        </p:txBody>
      </p:sp>
      <p:sp>
        <p:nvSpPr>
          <p:cNvPr id="181" name="Google Shape;181;p29"/>
          <p:cNvSpPr txBox="1"/>
          <p:nvPr/>
        </p:nvSpPr>
        <p:spPr>
          <a:xfrm>
            <a:off x="311725" y="2320550"/>
            <a:ext cx="4422600" cy="268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//global variable</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static int PlayerHealth = 100;</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void AttackPlayer() //enemy class</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E06666"/>
                </a:highlight>
                <a:latin typeface="Courier New"/>
                <a:ea typeface="Courier New"/>
                <a:cs typeface="Courier New"/>
                <a:sym typeface="Courier New"/>
              </a:rPr>
              <a:t>PlayerHealth -= 20; </a:t>
            </a:r>
            <a:endParaRPr sz="1050">
              <a:solidFill>
                <a:srgbClr val="001D35"/>
              </a:solidFill>
              <a:highlight>
                <a:srgbClr val="E06666"/>
              </a:highlight>
              <a:latin typeface="Courier New"/>
              <a:ea typeface="Courier New"/>
              <a:cs typeface="Courier New"/>
              <a:sym typeface="Courier New"/>
            </a:endParaRPr>
          </a:p>
          <a:p>
            <a:pPr indent="0" lvl="0" marL="0" rtl="0" algn="l">
              <a:spcBef>
                <a:spcPts val="0"/>
              </a:spcBef>
              <a:spcAft>
                <a:spcPts val="0"/>
              </a:spcAft>
              <a:buNone/>
            </a:pPr>
            <a:r>
              <a:rPr i="1" lang="en" sz="1050">
                <a:solidFill>
                  <a:srgbClr val="001D35"/>
                </a:solidFill>
                <a:latin typeface="Courier New"/>
                <a:ea typeface="Courier New"/>
                <a:cs typeface="Courier New"/>
                <a:sym typeface="Courier New"/>
              </a:rPr>
              <a:t>// Directly modifying the global variable</a:t>
            </a:r>
            <a:endParaRPr i="1"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void ApplyHealthBoost() //powerup class</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E06666"/>
                </a:highlight>
                <a:latin typeface="Courier New"/>
                <a:ea typeface="Courier New"/>
                <a:cs typeface="Courier New"/>
                <a:sym typeface="Courier New"/>
              </a:rPr>
              <a:t>PlayerHealth += 50;</a:t>
            </a:r>
            <a:r>
              <a:rPr lang="en" sz="1050">
                <a:solidFill>
                  <a:srgbClr val="001D35"/>
                </a:solidFill>
                <a:latin typeface="Courier New"/>
                <a:ea typeface="Courier New"/>
                <a:cs typeface="Courier New"/>
                <a:sym typeface="Courier New"/>
              </a:rPr>
              <a:t>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i="1" lang="en" sz="1050">
                <a:solidFill>
                  <a:srgbClr val="001D35"/>
                </a:solidFill>
                <a:latin typeface="Courier New"/>
                <a:ea typeface="Courier New"/>
                <a:cs typeface="Courier New"/>
                <a:sym typeface="Courier New"/>
              </a:rPr>
              <a:t>// Also modifying the global variable</a:t>
            </a:r>
            <a:endParaRPr i="1"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000">
              <a:solidFill>
                <a:srgbClr val="001D35"/>
              </a:solidFill>
              <a:latin typeface="Courier New"/>
              <a:ea typeface="Courier New"/>
              <a:cs typeface="Courier New"/>
              <a:sym typeface="Courier New"/>
            </a:endParaRPr>
          </a:p>
        </p:txBody>
      </p:sp>
      <p:sp>
        <p:nvSpPr>
          <p:cNvPr id="182" name="Google Shape;182;p29"/>
          <p:cNvSpPr txBox="1"/>
          <p:nvPr/>
        </p:nvSpPr>
        <p:spPr>
          <a:xfrm>
            <a:off x="4805325" y="2320550"/>
            <a:ext cx="4026900" cy="26883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class Player //create player class</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int Health { get; set; }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void AttackPlayer(Player Player) //enemy class</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93C47D"/>
                </a:highlight>
                <a:latin typeface="Courier New"/>
                <a:ea typeface="Courier New"/>
                <a:cs typeface="Courier New"/>
                <a:sym typeface="Courier New"/>
              </a:rPr>
              <a:t> player.health -= 20; </a:t>
            </a:r>
            <a:endParaRPr i="1" sz="1100">
              <a:highlight>
                <a:srgbClr val="93C47D"/>
              </a:highlight>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void ApplyHealthBoost(Player Player) //powerup class</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93C47D"/>
                </a:highlight>
                <a:latin typeface="Courier New"/>
                <a:ea typeface="Courier New"/>
                <a:cs typeface="Courier New"/>
                <a:sym typeface="Courier New"/>
              </a:rPr>
              <a:t>player.health -= 50;</a:t>
            </a:r>
            <a:r>
              <a:rPr lang="en" sz="1050">
                <a:solidFill>
                  <a:srgbClr val="001D35"/>
                </a:solidFill>
                <a:latin typeface="Courier New"/>
                <a:ea typeface="Courier New"/>
                <a:cs typeface="Courier New"/>
                <a:sym typeface="Courier New"/>
              </a:rPr>
              <a:t> </a:t>
            </a:r>
            <a:endParaRPr i="1"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000">
              <a:solidFill>
                <a:schemeClr val="dk2"/>
              </a:solidFill>
              <a:latin typeface="Roboto"/>
              <a:ea typeface="Roboto"/>
              <a:cs typeface="Roboto"/>
              <a:sym typeface="Roboto"/>
            </a:endParaRPr>
          </a:p>
        </p:txBody>
      </p:sp>
      <p:pic>
        <p:nvPicPr>
          <p:cNvPr descr="a green check mark with arms and legs is giving a thumbs up . (Provided by Tenor)" id="183" name="Google Shape;183;p29"/>
          <p:cNvPicPr preferRelativeResize="0"/>
          <p:nvPr/>
        </p:nvPicPr>
        <p:blipFill>
          <a:blip r:embed="rId3">
            <a:alphaModFix/>
          </a:blip>
          <a:stretch>
            <a:fillRect/>
          </a:stretch>
        </p:blipFill>
        <p:spPr>
          <a:xfrm>
            <a:off x="8217363" y="2320547"/>
            <a:ext cx="614962" cy="623700"/>
          </a:xfrm>
          <a:prstGeom prst="rect">
            <a:avLst/>
          </a:prstGeom>
          <a:noFill/>
          <a:ln>
            <a:noFill/>
          </a:ln>
        </p:spPr>
      </p:pic>
      <p:pic>
        <p:nvPicPr>
          <p:cNvPr id="184" name="Google Shape;184;p29"/>
          <p:cNvPicPr preferRelativeResize="0"/>
          <p:nvPr/>
        </p:nvPicPr>
        <p:blipFill>
          <a:blip r:embed="rId4">
            <a:alphaModFix/>
          </a:blip>
          <a:stretch>
            <a:fillRect/>
          </a:stretch>
        </p:blipFill>
        <p:spPr>
          <a:xfrm>
            <a:off x="3822250" y="2320550"/>
            <a:ext cx="912077" cy="62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190" name="Google Shape;190;p30"/>
          <p:cNvSpPr txBox="1"/>
          <p:nvPr>
            <p:ph idx="1" type="body"/>
          </p:nvPr>
        </p:nvSpPr>
        <p:spPr>
          <a:xfrm>
            <a:off x="163200" y="1418450"/>
            <a:ext cx="8817600" cy="33609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a:t>Next: </a:t>
            </a:r>
            <a:r>
              <a:rPr b="1" lang="en"/>
              <a:t>Control Coupling</a:t>
            </a:r>
            <a:endParaRPr b="1"/>
          </a:p>
          <a:p>
            <a:pPr indent="-330200" lvl="0" marL="457200" rtl="0" algn="l">
              <a:lnSpc>
                <a:spcPct val="105000"/>
              </a:lnSpc>
              <a:spcBef>
                <a:spcPts val="0"/>
              </a:spcBef>
              <a:spcAft>
                <a:spcPts val="0"/>
              </a:spcAft>
              <a:buSzPts val="1600"/>
              <a:buChar char="●"/>
            </a:pPr>
            <a:r>
              <a:rPr lang="en">
                <a:solidFill>
                  <a:srgbClr val="273239"/>
                </a:solidFill>
                <a:highlight>
                  <a:srgbClr val="FFFFFF"/>
                </a:highlight>
                <a:latin typeface="Nunito"/>
                <a:ea typeface="Nunito"/>
                <a:cs typeface="Nunito"/>
                <a:sym typeface="Nunito"/>
              </a:rPr>
              <a:t>Definition: </a:t>
            </a:r>
            <a:r>
              <a:rPr lang="en">
                <a:solidFill>
                  <a:srgbClr val="273239"/>
                </a:solidFill>
                <a:highlight>
                  <a:srgbClr val="FFFFFF"/>
                </a:highlight>
                <a:latin typeface="Nunito"/>
                <a:ea typeface="Nunito"/>
                <a:cs typeface="Nunito"/>
                <a:sym typeface="Nunito"/>
              </a:rPr>
              <a:t>one module passes an element of control to the other</a:t>
            </a:r>
            <a:endParaRPr>
              <a:solidFill>
                <a:srgbClr val="273239"/>
              </a:solidFill>
              <a:highlight>
                <a:srgbClr val="FFFFFF"/>
              </a:highlight>
              <a:latin typeface="Nunito"/>
              <a:ea typeface="Nunito"/>
              <a:cs typeface="Nunito"/>
              <a:sym typeface="Nunito"/>
            </a:endParaRPr>
          </a:p>
          <a:p>
            <a:pPr indent="-330200" lvl="0" marL="457200" rtl="0" algn="l">
              <a:lnSpc>
                <a:spcPct val="105000"/>
              </a:lnSpc>
              <a:spcBef>
                <a:spcPts val="0"/>
              </a:spcBef>
              <a:spcAft>
                <a:spcPts val="0"/>
              </a:spcAft>
              <a:buClr>
                <a:srgbClr val="273239"/>
              </a:buClr>
              <a:buSzPts val="1600"/>
              <a:buFont typeface="Nunito"/>
              <a:buChar char="●"/>
            </a:pPr>
            <a:r>
              <a:rPr lang="en">
                <a:solidFill>
                  <a:srgbClr val="273239"/>
                </a:solidFill>
                <a:highlight>
                  <a:srgbClr val="FFFFFF"/>
                </a:highlight>
                <a:latin typeface="Nunito"/>
                <a:ea typeface="Nunito"/>
                <a:cs typeface="Nunito"/>
                <a:sym typeface="Nunito"/>
              </a:rPr>
              <a:t>Example</a:t>
            </a:r>
            <a:endParaRPr>
              <a:solidFill>
                <a:srgbClr val="273239"/>
              </a:solidFill>
              <a:highlight>
                <a:srgbClr val="FFFFFF"/>
              </a:highlight>
              <a:latin typeface="Nunito"/>
              <a:ea typeface="Nunito"/>
              <a:cs typeface="Nunito"/>
              <a:sym typeface="Nunito"/>
            </a:endParaRPr>
          </a:p>
          <a:p>
            <a:pPr indent="-317500" lvl="1" marL="914400" rtl="0" algn="l">
              <a:lnSpc>
                <a:spcPct val="105000"/>
              </a:lnSpc>
              <a:spcBef>
                <a:spcPts val="0"/>
              </a:spcBef>
              <a:spcAft>
                <a:spcPts val="0"/>
              </a:spcAft>
              <a:buClr>
                <a:srgbClr val="273239"/>
              </a:buClr>
              <a:buSzPts val="1400"/>
              <a:buFont typeface="Nunito"/>
              <a:buChar char="○"/>
            </a:pPr>
            <a:r>
              <a:rPr lang="en">
                <a:solidFill>
                  <a:srgbClr val="273239"/>
                </a:solidFill>
                <a:highlight>
                  <a:srgbClr val="FFFFFF"/>
                </a:highlight>
                <a:latin typeface="Nunito"/>
                <a:ea typeface="Nunito"/>
                <a:cs typeface="Nunito"/>
                <a:sym typeface="Nunito"/>
              </a:rPr>
              <a:t>control-switch passed as an argument</a:t>
            </a:r>
            <a:endParaRPr>
              <a:solidFill>
                <a:srgbClr val="273239"/>
              </a:solidFill>
              <a:highlight>
                <a:srgbClr val="FFFFFF"/>
              </a:highlight>
              <a:latin typeface="Nunito"/>
              <a:ea typeface="Nunito"/>
              <a:cs typeface="Nunito"/>
              <a:sym typeface="Nunito"/>
            </a:endParaRPr>
          </a:p>
          <a:p>
            <a:pPr indent="-330200" lvl="0" marL="457200" rtl="0" algn="l">
              <a:lnSpc>
                <a:spcPct val="105000"/>
              </a:lnSpc>
              <a:spcBef>
                <a:spcPts val="0"/>
              </a:spcBef>
              <a:spcAft>
                <a:spcPts val="0"/>
              </a:spcAft>
              <a:buClr>
                <a:srgbClr val="273239"/>
              </a:buClr>
              <a:buSzPts val="1600"/>
              <a:buFont typeface="Nunito"/>
              <a:buChar char="●"/>
            </a:pPr>
            <a:r>
              <a:rPr lang="en">
                <a:solidFill>
                  <a:srgbClr val="273239"/>
                </a:solidFill>
                <a:highlight>
                  <a:srgbClr val="FFFFFF"/>
                </a:highlight>
                <a:latin typeface="Nunito"/>
                <a:ea typeface="Nunito"/>
                <a:cs typeface="Nunito"/>
                <a:sym typeface="Nunito"/>
              </a:rPr>
              <a:t>Why is this bad?</a:t>
            </a:r>
            <a:endParaRPr>
              <a:solidFill>
                <a:srgbClr val="273239"/>
              </a:solidFill>
              <a:highlight>
                <a:srgbClr val="FFFFFF"/>
              </a:highlight>
              <a:latin typeface="Nunito"/>
              <a:ea typeface="Nunito"/>
              <a:cs typeface="Nunito"/>
              <a:sym typeface="Nunito"/>
            </a:endParaRPr>
          </a:p>
          <a:p>
            <a:pPr indent="-317500" lvl="1" marL="914400" rtl="0" algn="l">
              <a:lnSpc>
                <a:spcPct val="105000"/>
              </a:lnSpc>
              <a:spcBef>
                <a:spcPts val="0"/>
              </a:spcBef>
              <a:spcAft>
                <a:spcPts val="0"/>
              </a:spcAft>
              <a:buClr>
                <a:srgbClr val="273239"/>
              </a:buClr>
              <a:buSzPts val="1400"/>
              <a:buFont typeface="Nunito"/>
              <a:buChar char="○"/>
            </a:pPr>
            <a:r>
              <a:rPr lang="en">
                <a:solidFill>
                  <a:srgbClr val="273239"/>
                </a:solidFill>
                <a:highlight>
                  <a:srgbClr val="FFFFFF"/>
                </a:highlight>
                <a:latin typeface="Nunito"/>
                <a:ea typeface="Nunito"/>
                <a:cs typeface="Nunito"/>
                <a:sym typeface="Nunito"/>
              </a:rPr>
              <a:t>modules are not independent</a:t>
            </a:r>
            <a:endParaRPr>
              <a:solidFill>
                <a:srgbClr val="273239"/>
              </a:solidFill>
              <a:highlight>
                <a:srgbClr val="FFFFFF"/>
              </a:highlight>
              <a:latin typeface="Nunito"/>
              <a:ea typeface="Nunito"/>
              <a:cs typeface="Nunito"/>
              <a:sym typeface="Nunito"/>
            </a:endParaRPr>
          </a:p>
          <a:p>
            <a:pPr indent="-317500" lvl="1" marL="914400" rtl="0" algn="l">
              <a:lnSpc>
                <a:spcPct val="105000"/>
              </a:lnSpc>
              <a:spcBef>
                <a:spcPts val="0"/>
              </a:spcBef>
              <a:spcAft>
                <a:spcPts val="0"/>
              </a:spcAft>
              <a:buClr>
                <a:srgbClr val="273239"/>
              </a:buClr>
              <a:buSzPts val="1400"/>
              <a:buFont typeface="Nunito"/>
              <a:buChar char="○"/>
            </a:pPr>
            <a:r>
              <a:rPr lang="en">
                <a:solidFill>
                  <a:srgbClr val="273239"/>
                </a:solidFill>
                <a:highlight>
                  <a:srgbClr val="FFFFFF"/>
                </a:highlight>
                <a:latin typeface="Nunito"/>
                <a:ea typeface="Nunito"/>
                <a:cs typeface="Nunito"/>
                <a:sym typeface="Nunito"/>
              </a:rPr>
              <a:t>module b must know the internal structure of module affects reusability</a:t>
            </a:r>
            <a:endParaRPr>
              <a:solidFill>
                <a:srgbClr val="273239"/>
              </a:solidFill>
              <a:highlight>
                <a:srgbClr val="FFFFFF"/>
              </a:highlight>
              <a:latin typeface="Nunito"/>
              <a:ea typeface="Nunito"/>
              <a:cs typeface="Nunito"/>
              <a:sym typeface="Nunito"/>
            </a:endParaRPr>
          </a:p>
        </p:txBody>
      </p:sp>
      <p:sp>
        <p:nvSpPr>
          <p:cNvPr id="191" name="Google Shape;191;p30"/>
          <p:cNvSpPr txBox="1"/>
          <p:nvPr>
            <p:ph idx="2" type="subTitle"/>
          </p:nvPr>
        </p:nvSpPr>
        <p:spPr>
          <a:xfrm flipH="1" rot="-5400000">
            <a:off x="6975150" y="2840000"/>
            <a:ext cx="41001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000"/>
              <a:t>Casey Jensen | MILCCN</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197" name="Google Shape;197;p31"/>
          <p:cNvSpPr txBox="1"/>
          <p:nvPr>
            <p:ph idx="1" type="body"/>
          </p:nvPr>
        </p:nvSpPr>
        <p:spPr>
          <a:xfrm>
            <a:off x="163200" y="1418450"/>
            <a:ext cx="8817600" cy="33609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SzPts val="1400"/>
              <a:buChar char="●"/>
            </a:pPr>
            <a:r>
              <a:rPr lang="en" sz="1400"/>
              <a:t>Next: </a:t>
            </a:r>
            <a:r>
              <a:rPr b="1" lang="en" sz="1400"/>
              <a:t>Stamp</a:t>
            </a:r>
            <a:r>
              <a:rPr b="1" lang="en" sz="1400"/>
              <a:t> Coupling</a:t>
            </a:r>
            <a:endParaRPr b="1" sz="1400"/>
          </a:p>
          <a:p>
            <a:pPr indent="-317500" lvl="0" marL="457200" rtl="0" algn="l">
              <a:lnSpc>
                <a:spcPct val="105000"/>
              </a:lnSpc>
              <a:spcBef>
                <a:spcPts val="0"/>
              </a:spcBef>
              <a:spcAft>
                <a:spcPts val="0"/>
              </a:spcAft>
              <a:buSzPts val="1400"/>
              <a:buChar char="●"/>
            </a:pPr>
            <a:r>
              <a:rPr lang="en" sz="1400">
                <a:solidFill>
                  <a:srgbClr val="273239"/>
                </a:solidFill>
                <a:highlight>
                  <a:srgbClr val="FFFFFF"/>
                </a:highlight>
                <a:latin typeface="Nunito"/>
                <a:ea typeface="Nunito"/>
                <a:cs typeface="Nunito"/>
                <a:sym typeface="Nunito"/>
              </a:rPr>
              <a:t>Definition: </a:t>
            </a:r>
            <a:r>
              <a:rPr lang="en" sz="1400">
                <a:solidFill>
                  <a:srgbClr val="273239"/>
                </a:solidFill>
                <a:highlight>
                  <a:srgbClr val="FFFFFF"/>
                </a:highlight>
                <a:latin typeface="Nunito"/>
                <a:ea typeface="Nunito"/>
                <a:cs typeface="Nunito"/>
                <a:sym typeface="Nunito"/>
              </a:rPr>
              <a:t>data structure is passed as parameter, but called module operates on only some of individual components</a:t>
            </a:r>
            <a:endParaRPr sz="1400">
              <a:solidFill>
                <a:srgbClr val="273239"/>
              </a:solidFill>
              <a:highlight>
                <a:srgbClr val="FFFFFF"/>
              </a:highlight>
              <a:latin typeface="Nunito"/>
              <a:ea typeface="Nunito"/>
              <a:cs typeface="Nunito"/>
              <a:sym typeface="Nunito"/>
            </a:endParaRPr>
          </a:p>
          <a:p>
            <a:pPr indent="0" lvl="0" marL="457200" rtl="0" algn="l">
              <a:lnSpc>
                <a:spcPct val="105000"/>
              </a:lnSpc>
              <a:spcBef>
                <a:spcPts val="1200"/>
              </a:spcBef>
              <a:spcAft>
                <a:spcPts val="1200"/>
              </a:spcAft>
              <a:buNone/>
            </a:pPr>
            <a:r>
              <a:t/>
            </a:r>
            <a:endParaRPr sz="1400">
              <a:solidFill>
                <a:srgbClr val="273239"/>
              </a:solidFill>
              <a:highlight>
                <a:srgbClr val="FFFFFF"/>
              </a:highlight>
              <a:latin typeface="Nunito"/>
              <a:ea typeface="Nunito"/>
              <a:cs typeface="Nunito"/>
              <a:sym typeface="Nunito"/>
            </a:endParaRPr>
          </a:p>
        </p:txBody>
      </p:sp>
      <p:sp>
        <p:nvSpPr>
          <p:cNvPr id="198" name="Google Shape;198;p31"/>
          <p:cNvSpPr txBox="1"/>
          <p:nvPr>
            <p:ph idx="2" type="subTitle"/>
          </p:nvPr>
        </p:nvSpPr>
        <p:spPr>
          <a:xfrm flipH="1" rot="-5400000">
            <a:off x="6975150" y="2840000"/>
            <a:ext cx="41001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000"/>
              <a:t>Casey Jensen | MILCCN</a:t>
            </a:r>
            <a:endParaRPr sz="1000"/>
          </a:p>
        </p:txBody>
      </p:sp>
      <p:sp>
        <p:nvSpPr>
          <p:cNvPr id="199" name="Google Shape;199;p31"/>
          <p:cNvSpPr txBox="1"/>
          <p:nvPr/>
        </p:nvSpPr>
        <p:spPr>
          <a:xfrm>
            <a:off x="311725" y="2320550"/>
            <a:ext cx="4422600" cy="268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class ItemManager</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Dictionary &lt;string, int&gt; Inventory {get; set;}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void AddItem(string itemName, int quantity)</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latin typeface="Courier New"/>
                <a:ea typeface="Courier New"/>
                <a:cs typeface="Courier New"/>
                <a:sym typeface="Courier New"/>
              </a:rPr>
              <a:t>     </a:t>
            </a:r>
            <a:r>
              <a:rPr lang="en" sz="750">
                <a:solidFill>
                  <a:srgbClr val="001D35"/>
                </a:solidFill>
                <a:latin typeface="Courier New"/>
                <a:ea typeface="Courier New"/>
                <a:cs typeface="Courier New"/>
                <a:sym typeface="Courier New"/>
              </a:rPr>
              <a:t>Inventory.Add(itemName, quantity);</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class Player</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highlight>
                  <a:srgbClr val="E06666"/>
                </a:highlight>
                <a:latin typeface="Courier New"/>
                <a:ea typeface="Courier New"/>
                <a:cs typeface="Courier New"/>
                <a:sym typeface="Courier New"/>
              </a:rPr>
              <a:t>public </a:t>
            </a:r>
            <a:r>
              <a:rPr lang="en" sz="750">
                <a:solidFill>
                  <a:srgbClr val="001D35"/>
                </a:solidFill>
                <a:highlight>
                  <a:srgbClr val="E06666"/>
                </a:highlight>
                <a:latin typeface="Courier New"/>
                <a:ea typeface="Courier New"/>
                <a:cs typeface="Courier New"/>
                <a:sym typeface="Courier New"/>
              </a:rPr>
              <a:t>ItemManager</a:t>
            </a:r>
            <a:r>
              <a:rPr lang="en" sz="750">
                <a:solidFill>
                  <a:srgbClr val="001D35"/>
                </a:solidFill>
                <a:highlight>
                  <a:srgbClr val="E06666"/>
                </a:highlight>
                <a:latin typeface="Courier New"/>
                <a:ea typeface="Courier New"/>
                <a:cs typeface="Courier New"/>
                <a:sym typeface="Courier New"/>
              </a:rPr>
              <a:t> Inventory { get; set; } </a:t>
            </a:r>
            <a:endParaRPr sz="750">
              <a:solidFill>
                <a:srgbClr val="001D35"/>
              </a:solidFill>
              <a:highlight>
                <a:srgbClr val="E06666"/>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highlight>
                  <a:srgbClr val="E06666"/>
                </a:highlight>
                <a:latin typeface="Courier New"/>
                <a:ea typeface="Courier New"/>
                <a:cs typeface="Courier New"/>
                <a:sym typeface="Courier New"/>
              </a:rPr>
              <a:t>    public void UseItem(string itemName)</a:t>
            </a:r>
            <a:endParaRPr sz="750">
              <a:solidFill>
                <a:srgbClr val="001D35"/>
              </a:solidFill>
              <a:highlight>
                <a:srgbClr val="E06666"/>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 Player only needs to access one item from the Inventory</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if (Inventory.Inventory.ContainsKey(itemName))</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 ... use logic</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p:txBody>
      </p:sp>
      <p:sp>
        <p:nvSpPr>
          <p:cNvPr id="200" name="Google Shape;200;p31"/>
          <p:cNvSpPr txBox="1"/>
          <p:nvPr/>
        </p:nvSpPr>
        <p:spPr>
          <a:xfrm>
            <a:off x="4805325" y="2320550"/>
            <a:ext cx="4026900" cy="26883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interface IInventory</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int GetItemCount(string itemName);</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bool HasItem(string itemName);</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public class Player</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highlight>
                  <a:srgbClr val="93C47D"/>
                </a:highlight>
                <a:latin typeface="Courier New"/>
                <a:ea typeface="Courier New"/>
                <a:cs typeface="Courier New"/>
                <a:sym typeface="Courier New"/>
              </a:rPr>
              <a:t>private readonly IInventory _inventory;</a:t>
            </a:r>
            <a:endParaRPr sz="800">
              <a:highlight>
                <a:srgbClr val="93C47D"/>
              </a:highlight>
            </a:endParaRPr>
          </a:p>
          <a:p>
            <a:pPr indent="0" lvl="0" marL="0" rtl="0" algn="l">
              <a:spcBef>
                <a:spcPts val="0"/>
              </a:spcBef>
              <a:spcAft>
                <a:spcPts val="0"/>
              </a:spcAft>
              <a:buNone/>
            </a:pPr>
            <a:r>
              <a:rPr lang="en" sz="750">
                <a:solidFill>
                  <a:srgbClr val="001D35"/>
                </a:solidFill>
                <a:highlight>
                  <a:srgbClr val="93C47D"/>
                </a:highlight>
                <a:latin typeface="Courier New"/>
                <a:ea typeface="Courier New"/>
                <a:cs typeface="Courier New"/>
                <a:sym typeface="Courier New"/>
              </a:rPr>
              <a:t>   public Player(IInventory inventory)</a:t>
            </a:r>
            <a:endParaRPr sz="800">
              <a:highlight>
                <a:srgbClr val="93C47D"/>
              </a:highlight>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highlight>
                  <a:srgbClr val="93C47D"/>
                </a:highlight>
                <a:latin typeface="Courier New"/>
                <a:ea typeface="Courier New"/>
                <a:cs typeface="Courier New"/>
                <a:sym typeface="Courier New"/>
              </a:rPr>
              <a:t> _inventory = inventory;</a:t>
            </a:r>
            <a:endParaRPr sz="800">
              <a:highlight>
                <a:srgbClr val="93C47D"/>
              </a:highlight>
            </a:endParaRPr>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public void UseItem(string itemName)</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if (_inventory.HasItem(itemName))</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 ...</a:t>
            </a:r>
            <a:r>
              <a:rPr lang="en" sz="750">
                <a:solidFill>
                  <a:srgbClr val="001D35"/>
                </a:solidFill>
                <a:latin typeface="Courier New"/>
                <a:ea typeface="Courier New"/>
                <a:cs typeface="Courier New"/>
                <a:sym typeface="Courier New"/>
              </a:rPr>
              <a:t> use logic</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a:t>
            </a:r>
            <a:r>
              <a:rPr lang="en" sz="750">
                <a:solidFill>
                  <a:srgbClr val="001D35"/>
                </a:solidFill>
                <a:latin typeface="Courier New"/>
                <a:ea typeface="Courier New"/>
                <a:cs typeface="Courier New"/>
                <a:sym typeface="Courier New"/>
              </a:rPr>
              <a:t>}</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a:t>
            </a:r>
            <a:endParaRPr sz="800"/>
          </a:p>
          <a:p>
            <a:pPr indent="0" lvl="0" marL="0" rtl="0" algn="l">
              <a:spcBef>
                <a:spcPts val="0"/>
              </a:spcBef>
              <a:spcAft>
                <a:spcPts val="0"/>
              </a:spcAft>
              <a:buNone/>
            </a:pPr>
            <a:r>
              <a:rPr lang="en" sz="750">
                <a:solidFill>
                  <a:srgbClr val="001D35"/>
                </a:solidFill>
                <a:latin typeface="Courier New"/>
                <a:ea typeface="Courier New"/>
                <a:cs typeface="Courier New"/>
                <a:sym typeface="Courier New"/>
              </a:rPr>
              <a:t>// Implementation of IInventory could be a class like "PlayerInventory" which only exposes the necessary data</a:t>
            </a:r>
            <a:endParaRPr sz="750">
              <a:solidFill>
                <a:srgbClr val="001D35"/>
              </a:solidFill>
              <a:latin typeface="Courier New"/>
              <a:ea typeface="Courier New"/>
              <a:cs typeface="Courier New"/>
              <a:sym typeface="Courier New"/>
            </a:endParaRPr>
          </a:p>
        </p:txBody>
      </p:sp>
      <p:pic>
        <p:nvPicPr>
          <p:cNvPr descr="a green check mark with arms and legs is giving a thumbs up . (Provided by Tenor)" id="201" name="Google Shape;201;p31"/>
          <p:cNvPicPr preferRelativeResize="0"/>
          <p:nvPr/>
        </p:nvPicPr>
        <p:blipFill>
          <a:blip r:embed="rId3">
            <a:alphaModFix/>
          </a:blip>
          <a:stretch>
            <a:fillRect/>
          </a:stretch>
        </p:blipFill>
        <p:spPr>
          <a:xfrm>
            <a:off x="8217363" y="2320547"/>
            <a:ext cx="614962" cy="623700"/>
          </a:xfrm>
          <a:prstGeom prst="rect">
            <a:avLst/>
          </a:prstGeom>
          <a:noFill/>
          <a:ln>
            <a:noFill/>
          </a:ln>
        </p:spPr>
      </p:pic>
      <p:pic>
        <p:nvPicPr>
          <p:cNvPr id="202" name="Google Shape;202;p31"/>
          <p:cNvPicPr preferRelativeResize="0"/>
          <p:nvPr/>
        </p:nvPicPr>
        <p:blipFill>
          <a:blip r:embed="rId4">
            <a:alphaModFix/>
          </a:blip>
          <a:stretch>
            <a:fillRect/>
          </a:stretch>
        </p:blipFill>
        <p:spPr>
          <a:xfrm>
            <a:off x="3819063" y="2320550"/>
            <a:ext cx="912077" cy="62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Low coupling pattern</a:t>
            </a:r>
            <a:endParaRPr/>
          </a:p>
        </p:txBody>
      </p:sp>
      <p:sp>
        <p:nvSpPr>
          <p:cNvPr id="208" name="Google Shape;208;p32"/>
          <p:cNvSpPr txBox="1"/>
          <p:nvPr>
            <p:ph idx="1" type="body"/>
          </p:nvPr>
        </p:nvSpPr>
        <p:spPr>
          <a:xfrm>
            <a:off x="163200" y="1418450"/>
            <a:ext cx="8817600" cy="33609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SzPts val="1400"/>
              <a:buChar char="●"/>
            </a:pPr>
            <a:r>
              <a:rPr lang="en" sz="1400"/>
              <a:t>Next: </a:t>
            </a:r>
            <a:r>
              <a:rPr b="1" lang="en" sz="1400"/>
              <a:t>Data</a:t>
            </a:r>
            <a:r>
              <a:rPr b="1" lang="en" sz="1400"/>
              <a:t> Coupling (BEST) - </a:t>
            </a:r>
            <a:r>
              <a:rPr lang="en" sz="1400"/>
              <a:t>This lowers the dependencies between modules</a:t>
            </a:r>
            <a:endParaRPr sz="1400"/>
          </a:p>
          <a:p>
            <a:pPr indent="-317500" lvl="0" marL="457200" rtl="0" algn="l">
              <a:lnSpc>
                <a:spcPct val="105000"/>
              </a:lnSpc>
              <a:spcBef>
                <a:spcPts val="0"/>
              </a:spcBef>
              <a:spcAft>
                <a:spcPts val="0"/>
              </a:spcAft>
              <a:buSzPts val="1400"/>
              <a:buChar char="●"/>
            </a:pPr>
            <a:r>
              <a:rPr lang="en" sz="1400">
                <a:solidFill>
                  <a:srgbClr val="273239"/>
                </a:solidFill>
                <a:highlight>
                  <a:srgbClr val="FFFFFF"/>
                </a:highlight>
                <a:latin typeface="Nunito"/>
                <a:ea typeface="Nunito"/>
                <a:cs typeface="Nunito"/>
                <a:sym typeface="Nunito"/>
              </a:rPr>
              <a:t>Definition: </a:t>
            </a:r>
            <a:r>
              <a:rPr lang="en" sz="1400">
                <a:solidFill>
                  <a:srgbClr val="273239"/>
                </a:solidFill>
                <a:highlight>
                  <a:srgbClr val="FFFFFF"/>
                </a:highlight>
                <a:latin typeface="Nunito"/>
                <a:ea typeface="Nunito"/>
                <a:cs typeface="Nunito"/>
                <a:sym typeface="Nunito"/>
              </a:rPr>
              <a:t>every argument is either a simple argument or a data structure in which all elements are used by the called module</a:t>
            </a:r>
            <a:endParaRPr sz="1400">
              <a:solidFill>
                <a:srgbClr val="273239"/>
              </a:solidFill>
              <a:highlight>
                <a:srgbClr val="FFFFFF"/>
              </a:highlight>
              <a:latin typeface="Nunito"/>
              <a:ea typeface="Nunito"/>
              <a:cs typeface="Nunito"/>
              <a:sym typeface="Nunito"/>
            </a:endParaRPr>
          </a:p>
          <a:p>
            <a:pPr indent="0" lvl="0" marL="457200" rtl="0" algn="l">
              <a:lnSpc>
                <a:spcPct val="105000"/>
              </a:lnSpc>
              <a:spcBef>
                <a:spcPts val="1200"/>
              </a:spcBef>
              <a:spcAft>
                <a:spcPts val="0"/>
              </a:spcAft>
              <a:buNone/>
            </a:pPr>
            <a:r>
              <a:t/>
            </a:r>
            <a:endParaRPr sz="1400">
              <a:solidFill>
                <a:srgbClr val="273239"/>
              </a:solidFill>
              <a:highlight>
                <a:srgbClr val="FFFFFF"/>
              </a:highlight>
              <a:latin typeface="Nunito"/>
              <a:ea typeface="Nunito"/>
              <a:cs typeface="Nunito"/>
              <a:sym typeface="Nunito"/>
            </a:endParaRPr>
          </a:p>
          <a:p>
            <a:pPr indent="0" lvl="0" marL="457200" rtl="0" algn="l">
              <a:lnSpc>
                <a:spcPct val="105000"/>
              </a:lnSpc>
              <a:spcBef>
                <a:spcPts val="1200"/>
              </a:spcBef>
              <a:spcAft>
                <a:spcPts val="1200"/>
              </a:spcAft>
              <a:buNone/>
            </a:pPr>
            <a:r>
              <a:t/>
            </a:r>
            <a:endParaRPr sz="1400">
              <a:solidFill>
                <a:srgbClr val="273239"/>
              </a:solidFill>
              <a:highlight>
                <a:srgbClr val="FFFFFF"/>
              </a:highlight>
              <a:latin typeface="Nunito"/>
              <a:ea typeface="Nunito"/>
              <a:cs typeface="Nunito"/>
              <a:sym typeface="Nunito"/>
            </a:endParaRPr>
          </a:p>
        </p:txBody>
      </p:sp>
      <p:sp>
        <p:nvSpPr>
          <p:cNvPr id="209" name="Google Shape;209;p32"/>
          <p:cNvSpPr txBox="1"/>
          <p:nvPr>
            <p:ph idx="2" type="subTitle"/>
          </p:nvPr>
        </p:nvSpPr>
        <p:spPr>
          <a:xfrm flipH="1" rot="-5400000">
            <a:off x="6975150" y="2840000"/>
            <a:ext cx="41001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000"/>
              <a:t>Casey Jensen | MILCCN</a:t>
            </a:r>
            <a:endParaRPr sz="1000"/>
          </a:p>
        </p:txBody>
      </p:sp>
      <p:sp>
        <p:nvSpPr>
          <p:cNvPr id="210" name="Google Shape;210;p32"/>
          <p:cNvSpPr txBox="1"/>
          <p:nvPr/>
        </p:nvSpPr>
        <p:spPr>
          <a:xfrm>
            <a:off x="311725" y="2320550"/>
            <a:ext cx="4422600" cy="268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class Player</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void AttackEnemy(Enemy enemy)</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E06666"/>
                </a:highlight>
                <a:latin typeface="Courier New"/>
                <a:ea typeface="Courier New"/>
                <a:cs typeface="Courier New"/>
                <a:sym typeface="Courier New"/>
              </a:rPr>
              <a:t>enemy.Health -= 10; </a:t>
            </a:r>
            <a:endParaRPr sz="1050">
              <a:solidFill>
                <a:srgbClr val="001D35"/>
              </a:solidFill>
              <a:highlight>
                <a:srgbClr val="E06666"/>
              </a:highlight>
              <a:latin typeface="Courier New"/>
              <a:ea typeface="Courier New"/>
              <a:cs typeface="Courier New"/>
              <a:sym typeface="Courier New"/>
            </a:endParaRPr>
          </a:p>
          <a:p>
            <a:pPr indent="457200" lvl="0" marL="0" rtl="0" algn="l">
              <a:spcBef>
                <a:spcPts val="0"/>
              </a:spcBef>
              <a:spcAft>
                <a:spcPts val="0"/>
              </a:spcAft>
              <a:buNone/>
            </a:pPr>
            <a:r>
              <a:rPr lang="en" sz="1050">
                <a:solidFill>
                  <a:srgbClr val="001D35"/>
                </a:solidFill>
                <a:latin typeface="Courier New"/>
                <a:ea typeface="Courier New"/>
                <a:cs typeface="Courier New"/>
                <a:sym typeface="Courier New"/>
              </a:rPr>
              <a:t>// Player directly modifies Enemy's health</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class Enemy</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int Health { get; set; }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p:txBody>
      </p:sp>
      <p:sp>
        <p:nvSpPr>
          <p:cNvPr id="211" name="Google Shape;211;p32"/>
          <p:cNvSpPr txBox="1"/>
          <p:nvPr/>
        </p:nvSpPr>
        <p:spPr>
          <a:xfrm>
            <a:off x="4805325" y="2320550"/>
            <a:ext cx="4026900" cy="26883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class Player</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void AttackEnemy(Enemy enemy)</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r>
              <a:rPr lang="en" sz="1050">
                <a:solidFill>
                  <a:srgbClr val="001D35"/>
                </a:solidFill>
                <a:highlight>
                  <a:srgbClr val="93C47D"/>
                </a:highlight>
                <a:latin typeface="Courier New"/>
                <a:ea typeface="Courier New"/>
                <a:cs typeface="Courier New"/>
                <a:sym typeface="Courier New"/>
              </a:rPr>
              <a:t>enemy.TakeDamage(10)</a:t>
            </a:r>
            <a:r>
              <a:rPr lang="en" sz="1050">
                <a:solidFill>
                  <a:srgbClr val="001D35"/>
                </a:solidFill>
                <a:latin typeface="Courier New"/>
                <a:ea typeface="Courier New"/>
                <a:cs typeface="Courier New"/>
                <a:sym typeface="Courier New"/>
              </a:rPr>
              <a:t>; // Player only needs to know about the "TakeDamage" method</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public class Enemy</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int Health { get; set; }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public void TakeDamage(int damage)</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Health -= damage;</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   }</a:t>
            </a:r>
            <a:endParaRPr sz="1100"/>
          </a:p>
          <a:p>
            <a:pPr indent="0" lvl="0" marL="0" rtl="0" algn="l">
              <a:spcBef>
                <a:spcPts val="0"/>
              </a:spcBef>
              <a:spcAft>
                <a:spcPts val="0"/>
              </a:spcAft>
              <a:buNone/>
            </a:pPr>
            <a:r>
              <a:rPr lang="en" sz="1050">
                <a:solidFill>
                  <a:srgbClr val="001D35"/>
                </a:solidFill>
                <a:latin typeface="Courier New"/>
                <a:ea typeface="Courier New"/>
                <a:cs typeface="Courier New"/>
                <a:sym typeface="Courier New"/>
              </a:rPr>
              <a:t>}</a:t>
            </a:r>
            <a:endParaRPr sz="750">
              <a:solidFill>
                <a:srgbClr val="001D35"/>
              </a:solidFill>
              <a:latin typeface="Courier New"/>
              <a:ea typeface="Courier New"/>
              <a:cs typeface="Courier New"/>
              <a:sym typeface="Courier New"/>
            </a:endParaRPr>
          </a:p>
        </p:txBody>
      </p:sp>
      <p:pic>
        <p:nvPicPr>
          <p:cNvPr descr="a green check mark with arms and legs is giving a thumbs up . (Provided by Tenor)" id="212" name="Google Shape;212;p32"/>
          <p:cNvPicPr preferRelativeResize="0"/>
          <p:nvPr/>
        </p:nvPicPr>
        <p:blipFill>
          <a:blip r:embed="rId3">
            <a:alphaModFix/>
          </a:blip>
          <a:stretch>
            <a:fillRect/>
          </a:stretch>
        </p:blipFill>
        <p:spPr>
          <a:xfrm>
            <a:off x="8217363" y="2320547"/>
            <a:ext cx="614962" cy="623700"/>
          </a:xfrm>
          <a:prstGeom prst="rect">
            <a:avLst/>
          </a:prstGeom>
          <a:noFill/>
          <a:ln>
            <a:noFill/>
          </a:ln>
        </p:spPr>
      </p:pic>
      <p:pic>
        <p:nvPicPr>
          <p:cNvPr id="213" name="Google Shape;213;p32"/>
          <p:cNvPicPr preferRelativeResize="0"/>
          <p:nvPr/>
        </p:nvPicPr>
        <p:blipFill>
          <a:blip r:embed="rId4">
            <a:alphaModFix/>
          </a:blip>
          <a:stretch>
            <a:fillRect/>
          </a:stretch>
        </p:blipFill>
        <p:spPr>
          <a:xfrm>
            <a:off x="3819063" y="2320550"/>
            <a:ext cx="912077" cy="62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High Cohesion</a:t>
            </a:r>
            <a:endParaRPr/>
          </a:p>
        </p:txBody>
      </p:sp>
      <p:sp>
        <p:nvSpPr>
          <p:cNvPr id="219" name="Google Shape;219;p33"/>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Classes should be designed to do one thing, and one thing only</a:t>
            </a:r>
            <a:endParaRPr/>
          </a:p>
          <a:p>
            <a:pPr indent="-330200" lvl="0" marL="457200" rtl="0" algn="l">
              <a:spcBef>
                <a:spcPts val="0"/>
              </a:spcBef>
              <a:spcAft>
                <a:spcPts val="0"/>
              </a:spcAft>
              <a:buSzPts val="1600"/>
              <a:buChar char="●"/>
            </a:pPr>
            <a:r>
              <a:rPr lang="en"/>
              <a:t>Think of it as a functional unit - every part of a screwdriver should be optimized for driving screws</a:t>
            </a:r>
            <a:endParaRPr/>
          </a:p>
          <a:p>
            <a:pPr indent="-330200" lvl="0" marL="457200" rtl="0" algn="l">
              <a:spcBef>
                <a:spcPts val="0"/>
              </a:spcBef>
              <a:spcAft>
                <a:spcPts val="0"/>
              </a:spcAft>
              <a:buSzPts val="1600"/>
              <a:buChar char="●"/>
            </a:pPr>
            <a:r>
              <a:rPr lang="en"/>
              <a:t>Any kind of a multitool is a compromise</a:t>
            </a:r>
            <a:endParaRPr/>
          </a:p>
        </p:txBody>
      </p:sp>
      <p:sp>
        <p:nvSpPr>
          <p:cNvPr id="220" name="Google Shape;220;p33"/>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Types of Cohesion</a:t>
            </a:r>
            <a:endParaRPr/>
          </a:p>
        </p:txBody>
      </p:sp>
      <p:sp>
        <p:nvSpPr>
          <p:cNvPr id="226" name="Google Shape;226;p34"/>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Coincidental - parts are grouped completely arbitrarily (grab bag)</a:t>
            </a:r>
            <a:endParaRPr/>
          </a:p>
          <a:p>
            <a:pPr indent="-330200" lvl="0" marL="457200" rtl="0" algn="l">
              <a:spcBef>
                <a:spcPts val="0"/>
              </a:spcBef>
              <a:spcAft>
                <a:spcPts val="0"/>
              </a:spcAft>
              <a:buSzPts val="1600"/>
              <a:buChar char="●"/>
            </a:pPr>
            <a:r>
              <a:rPr lang="en"/>
              <a:t>Logical - parts all do the same thing, more or less (three wrenches, five sockets and an oil filter wrench)</a:t>
            </a:r>
            <a:endParaRPr/>
          </a:p>
          <a:p>
            <a:pPr indent="-330200" lvl="0" marL="457200" rtl="0" algn="l">
              <a:spcBef>
                <a:spcPts val="0"/>
              </a:spcBef>
              <a:spcAft>
                <a:spcPts val="0"/>
              </a:spcAft>
              <a:buSzPts val="1600"/>
              <a:buChar char="●"/>
            </a:pPr>
            <a:r>
              <a:rPr lang="en"/>
              <a:t>Temporal - parts are all called at the same time (funnel, oil filter wrench, drip pan)</a:t>
            </a:r>
            <a:endParaRPr/>
          </a:p>
          <a:p>
            <a:pPr indent="-330200" lvl="0" marL="457200" rtl="0" algn="l">
              <a:spcBef>
                <a:spcPts val="0"/>
              </a:spcBef>
              <a:spcAft>
                <a:spcPts val="0"/>
              </a:spcAft>
              <a:buSzPts val="1600"/>
              <a:buChar char="●"/>
            </a:pPr>
            <a:r>
              <a:rPr lang="en"/>
              <a:t>Procedural - parts act in order (same as above, but add a X wrench and a jack because you rotate your tires when you change your oil like you’re supposed to, right?)</a:t>
            </a:r>
            <a:endParaRPr/>
          </a:p>
          <a:p>
            <a:pPr indent="-330200" lvl="0" marL="457200" rtl="0" algn="l">
              <a:spcBef>
                <a:spcPts val="0"/>
              </a:spcBef>
              <a:spcAft>
                <a:spcPts val="0"/>
              </a:spcAft>
              <a:buSzPts val="1600"/>
              <a:buChar char="●"/>
            </a:pPr>
            <a:r>
              <a:rPr lang="en"/>
              <a:t>Communicational - parts all need the same data (drill bits, screwdriver bits)</a:t>
            </a:r>
            <a:endParaRPr/>
          </a:p>
          <a:p>
            <a:pPr indent="-330200" lvl="0" marL="457200" rtl="0" algn="l">
              <a:spcBef>
                <a:spcPts val="0"/>
              </a:spcBef>
              <a:spcAft>
                <a:spcPts val="0"/>
              </a:spcAft>
              <a:buSzPts val="1600"/>
              <a:buChar char="●"/>
            </a:pPr>
            <a:r>
              <a:rPr lang="en"/>
              <a:t>Sequential - one part picks up where another leaves off (saw, grinder, sander)</a:t>
            </a:r>
            <a:endParaRPr/>
          </a:p>
          <a:p>
            <a:pPr indent="-330200" lvl="0" marL="457200" rtl="0" algn="l">
              <a:spcBef>
                <a:spcPts val="0"/>
              </a:spcBef>
              <a:spcAft>
                <a:spcPts val="0"/>
              </a:spcAft>
              <a:buSzPts val="1600"/>
              <a:buChar char="●"/>
            </a:pPr>
            <a:r>
              <a:rPr lang="en"/>
              <a:t>Functional - parts work together to do one thing (socket kit with </a:t>
            </a:r>
            <a:r>
              <a:rPr lang="en"/>
              <a:t>ratchet</a:t>
            </a:r>
            <a:r>
              <a:rPr lang="en"/>
              <a:t>)</a:t>
            </a:r>
            <a:endParaRPr/>
          </a:p>
          <a:p>
            <a:pPr indent="-330200" lvl="0" marL="457200" rtl="0" algn="l">
              <a:spcBef>
                <a:spcPts val="0"/>
              </a:spcBef>
              <a:spcAft>
                <a:spcPts val="0"/>
              </a:spcAft>
              <a:buSzPts val="1600"/>
              <a:buChar char="●"/>
            </a:pPr>
            <a:r>
              <a:rPr lang="en"/>
              <a:t>Perfect - you cannot simplify this any further (one, singular, 10mm wrench)</a:t>
            </a:r>
            <a:endParaRPr/>
          </a:p>
        </p:txBody>
      </p:sp>
      <p:sp>
        <p:nvSpPr>
          <p:cNvPr id="227" name="Google Shape;227;p34"/>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a:blip r:embed="rId3">
            <a:alphaModFix/>
          </a:blip>
          <a:stretch>
            <a:fillRect/>
          </a:stretch>
        </p:blipFill>
        <p:spPr>
          <a:xfrm>
            <a:off x="3473874" y="1479675"/>
            <a:ext cx="5931750" cy="3348201"/>
          </a:xfrm>
          <a:prstGeom prst="rect">
            <a:avLst/>
          </a:prstGeom>
          <a:noFill/>
          <a:ln>
            <a:noFill/>
          </a:ln>
        </p:spPr>
      </p:pic>
      <p:sp>
        <p:nvSpPr>
          <p:cNvPr id="233" name="Google Shape;233;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Coincidental Cohesion</a:t>
            </a:r>
            <a:endParaRPr/>
          </a:p>
        </p:txBody>
      </p:sp>
      <p:sp>
        <p:nvSpPr>
          <p:cNvPr id="234" name="Google Shape;234;p35"/>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5" name="Google Shape;235;p35"/>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36" name="Google Shape;236;p35"/>
          <p:cNvPicPr preferRelativeResize="0"/>
          <p:nvPr/>
        </p:nvPicPr>
        <p:blipFill>
          <a:blip r:embed="rId4">
            <a:alphaModFix/>
          </a:blip>
          <a:stretch>
            <a:fillRect/>
          </a:stretch>
        </p:blipFill>
        <p:spPr>
          <a:xfrm>
            <a:off x="363188" y="2099950"/>
            <a:ext cx="4029075" cy="1752600"/>
          </a:xfrm>
          <a:prstGeom prst="rect">
            <a:avLst/>
          </a:prstGeom>
          <a:noFill/>
          <a:ln>
            <a:noFill/>
          </a:ln>
        </p:spPr>
      </p:pic>
      <p:pic>
        <p:nvPicPr>
          <p:cNvPr id="237" name="Google Shape;237;p35"/>
          <p:cNvPicPr preferRelativeResize="0"/>
          <p:nvPr/>
        </p:nvPicPr>
        <p:blipFill>
          <a:blip r:embed="rId5">
            <a:alphaModFix/>
          </a:blip>
          <a:stretch>
            <a:fillRect/>
          </a:stretch>
        </p:blipFill>
        <p:spPr>
          <a:xfrm>
            <a:off x="4392275" y="1436400"/>
            <a:ext cx="3146625" cy="2097750"/>
          </a:xfrm>
          <a:prstGeom prst="rect">
            <a:avLst/>
          </a:prstGeom>
          <a:noFill/>
          <a:ln>
            <a:noFill/>
          </a:ln>
        </p:spPr>
      </p:pic>
      <p:pic>
        <p:nvPicPr>
          <p:cNvPr id="238" name="Google Shape;238;p35"/>
          <p:cNvPicPr preferRelativeResize="0"/>
          <p:nvPr/>
        </p:nvPicPr>
        <p:blipFill>
          <a:blip r:embed="rId6">
            <a:alphaModFix/>
          </a:blip>
          <a:stretch>
            <a:fillRect/>
          </a:stretch>
        </p:blipFill>
        <p:spPr>
          <a:xfrm>
            <a:off x="7391400" y="2807525"/>
            <a:ext cx="1752600" cy="1752600"/>
          </a:xfrm>
          <a:prstGeom prst="rect">
            <a:avLst/>
          </a:prstGeom>
          <a:noFill/>
          <a:ln>
            <a:noFill/>
          </a:ln>
        </p:spPr>
      </p:pic>
      <p:pic>
        <p:nvPicPr>
          <p:cNvPr id="239" name="Google Shape;239;p35"/>
          <p:cNvPicPr preferRelativeResize="0"/>
          <p:nvPr/>
        </p:nvPicPr>
        <p:blipFill>
          <a:blip r:embed="rId7">
            <a:alphaModFix/>
          </a:blip>
          <a:stretch>
            <a:fillRect/>
          </a:stretch>
        </p:blipFill>
        <p:spPr>
          <a:xfrm>
            <a:off x="4918299" y="3427225"/>
            <a:ext cx="2620602" cy="1638251"/>
          </a:xfrm>
          <a:prstGeom prst="rect">
            <a:avLst/>
          </a:prstGeom>
          <a:noFill/>
          <a:ln>
            <a:noFill/>
          </a:ln>
        </p:spPr>
      </p:pic>
      <p:pic>
        <p:nvPicPr>
          <p:cNvPr id="240" name="Google Shape;240;p35"/>
          <p:cNvPicPr preferRelativeResize="0"/>
          <p:nvPr/>
        </p:nvPicPr>
        <p:blipFill>
          <a:blip r:embed="rId8">
            <a:alphaModFix/>
          </a:blip>
          <a:stretch>
            <a:fillRect/>
          </a:stretch>
        </p:blipFill>
        <p:spPr>
          <a:xfrm>
            <a:off x="6045575" y="2355350"/>
            <a:ext cx="1345826" cy="1345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Outcomes</a:t>
            </a:r>
            <a:endParaRPr/>
          </a:p>
        </p:txBody>
      </p:sp>
      <p:sp>
        <p:nvSpPr>
          <p:cNvPr id="98" name="Google Shape;98;p18"/>
          <p:cNvSpPr txBox="1"/>
          <p:nvPr/>
        </p:nvSpPr>
        <p:spPr>
          <a:xfrm>
            <a:off x="283225" y="1436300"/>
            <a:ext cx="8549100" cy="350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Oral Exam Information</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GRASP</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Coding Standards</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The Roast</a:t>
            </a:r>
            <a:endParaRPr sz="1600">
              <a:solidFill>
                <a:schemeClr val="dk2"/>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Logical Cohesion</a:t>
            </a:r>
            <a:endParaRPr/>
          </a:p>
        </p:txBody>
      </p:sp>
      <p:sp>
        <p:nvSpPr>
          <p:cNvPr id="246" name="Google Shape;246;p36"/>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7" name="Google Shape;247;p36"/>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48" name="Google Shape;248;p36"/>
          <p:cNvPicPr preferRelativeResize="0"/>
          <p:nvPr/>
        </p:nvPicPr>
        <p:blipFill>
          <a:blip r:embed="rId3">
            <a:alphaModFix/>
          </a:blip>
          <a:stretch>
            <a:fillRect/>
          </a:stretch>
        </p:blipFill>
        <p:spPr>
          <a:xfrm>
            <a:off x="45650" y="1324100"/>
            <a:ext cx="4464613" cy="3473200"/>
          </a:xfrm>
          <a:prstGeom prst="rect">
            <a:avLst/>
          </a:prstGeom>
          <a:noFill/>
          <a:ln>
            <a:noFill/>
          </a:ln>
        </p:spPr>
      </p:pic>
      <p:pic>
        <p:nvPicPr>
          <p:cNvPr id="249" name="Google Shape;249;p36"/>
          <p:cNvPicPr preferRelativeResize="0"/>
          <p:nvPr/>
        </p:nvPicPr>
        <p:blipFill>
          <a:blip r:embed="rId4">
            <a:alphaModFix/>
          </a:blip>
          <a:stretch>
            <a:fillRect/>
          </a:stretch>
        </p:blipFill>
        <p:spPr>
          <a:xfrm>
            <a:off x="4428825" y="1324100"/>
            <a:ext cx="3068625" cy="3068625"/>
          </a:xfrm>
          <a:prstGeom prst="rect">
            <a:avLst/>
          </a:prstGeom>
          <a:noFill/>
          <a:ln>
            <a:noFill/>
          </a:ln>
        </p:spPr>
      </p:pic>
      <p:pic>
        <p:nvPicPr>
          <p:cNvPr id="250" name="Google Shape;250;p36"/>
          <p:cNvPicPr preferRelativeResize="0"/>
          <p:nvPr/>
        </p:nvPicPr>
        <p:blipFill>
          <a:blip r:embed="rId5">
            <a:alphaModFix/>
          </a:blip>
          <a:stretch>
            <a:fillRect/>
          </a:stretch>
        </p:blipFill>
        <p:spPr>
          <a:xfrm rot="1245771">
            <a:off x="4519455" y="4000426"/>
            <a:ext cx="2233255" cy="1291100"/>
          </a:xfrm>
          <a:prstGeom prst="rect">
            <a:avLst/>
          </a:prstGeom>
          <a:noFill/>
          <a:ln>
            <a:noFill/>
          </a:ln>
        </p:spPr>
      </p:pic>
      <p:pic>
        <p:nvPicPr>
          <p:cNvPr id="251" name="Google Shape;251;p36"/>
          <p:cNvPicPr preferRelativeResize="0"/>
          <p:nvPr/>
        </p:nvPicPr>
        <p:blipFill>
          <a:blip r:embed="rId6">
            <a:alphaModFix/>
          </a:blip>
          <a:stretch>
            <a:fillRect/>
          </a:stretch>
        </p:blipFill>
        <p:spPr>
          <a:xfrm>
            <a:off x="7123600" y="1436400"/>
            <a:ext cx="1180500" cy="1180500"/>
          </a:xfrm>
          <a:prstGeom prst="rect">
            <a:avLst/>
          </a:prstGeom>
          <a:noFill/>
          <a:ln>
            <a:noFill/>
          </a:ln>
        </p:spPr>
      </p:pic>
      <p:pic>
        <p:nvPicPr>
          <p:cNvPr id="252" name="Google Shape;252;p36"/>
          <p:cNvPicPr preferRelativeResize="0"/>
          <p:nvPr/>
        </p:nvPicPr>
        <p:blipFill>
          <a:blip r:embed="rId7">
            <a:alphaModFix/>
          </a:blip>
          <a:stretch>
            <a:fillRect/>
          </a:stretch>
        </p:blipFill>
        <p:spPr>
          <a:xfrm>
            <a:off x="7827100" y="2084975"/>
            <a:ext cx="1180500" cy="1180500"/>
          </a:xfrm>
          <a:prstGeom prst="rect">
            <a:avLst/>
          </a:prstGeom>
          <a:noFill/>
          <a:ln>
            <a:noFill/>
          </a:ln>
        </p:spPr>
      </p:pic>
      <p:pic>
        <p:nvPicPr>
          <p:cNvPr id="253" name="Google Shape;253;p36"/>
          <p:cNvPicPr preferRelativeResize="0"/>
          <p:nvPr/>
        </p:nvPicPr>
        <p:blipFill>
          <a:blip r:embed="rId8">
            <a:alphaModFix/>
          </a:blip>
          <a:stretch>
            <a:fillRect/>
          </a:stretch>
        </p:blipFill>
        <p:spPr>
          <a:xfrm>
            <a:off x="6835979" y="3265476"/>
            <a:ext cx="2118276" cy="1626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Temporal Cohesion</a:t>
            </a:r>
            <a:endParaRPr/>
          </a:p>
        </p:txBody>
      </p:sp>
      <p:sp>
        <p:nvSpPr>
          <p:cNvPr id="259" name="Google Shape;259;p37"/>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0" name="Google Shape;260;p37"/>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61" name="Google Shape;261;p37"/>
          <p:cNvPicPr preferRelativeResize="0"/>
          <p:nvPr/>
        </p:nvPicPr>
        <p:blipFill>
          <a:blip r:embed="rId3">
            <a:alphaModFix/>
          </a:blip>
          <a:stretch>
            <a:fillRect/>
          </a:stretch>
        </p:blipFill>
        <p:spPr>
          <a:xfrm>
            <a:off x="74800" y="2184438"/>
            <a:ext cx="4686300" cy="1781175"/>
          </a:xfrm>
          <a:prstGeom prst="rect">
            <a:avLst/>
          </a:prstGeom>
          <a:noFill/>
          <a:ln>
            <a:noFill/>
          </a:ln>
        </p:spPr>
      </p:pic>
      <p:pic>
        <p:nvPicPr>
          <p:cNvPr id="262" name="Google Shape;262;p37"/>
          <p:cNvPicPr preferRelativeResize="0"/>
          <p:nvPr/>
        </p:nvPicPr>
        <p:blipFill>
          <a:blip r:embed="rId4">
            <a:alphaModFix/>
          </a:blip>
          <a:stretch>
            <a:fillRect/>
          </a:stretch>
        </p:blipFill>
        <p:spPr>
          <a:xfrm>
            <a:off x="3973100" y="1465713"/>
            <a:ext cx="3021075" cy="3021075"/>
          </a:xfrm>
          <a:prstGeom prst="rect">
            <a:avLst/>
          </a:prstGeom>
          <a:noFill/>
          <a:ln>
            <a:noFill/>
          </a:ln>
        </p:spPr>
      </p:pic>
      <p:pic>
        <p:nvPicPr>
          <p:cNvPr id="263" name="Google Shape;263;p37"/>
          <p:cNvPicPr preferRelativeResize="0"/>
          <p:nvPr/>
        </p:nvPicPr>
        <p:blipFill>
          <a:blip r:embed="rId5">
            <a:alphaModFix/>
          </a:blip>
          <a:stretch>
            <a:fillRect/>
          </a:stretch>
        </p:blipFill>
        <p:spPr>
          <a:xfrm>
            <a:off x="7135375" y="1375125"/>
            <a:ext cx="1872225" cy="1872225"/>
          </a:xfrm>
          <a:prstGeom prst="rect">
            <a:avLst/>
          </a:prstGeom>
          <a:noFill/>
          <a:ln>
            <a:noFill/>
          </a:ln>
        </p:spPr>
      </p:pic>
      <p:pic>
        <p:nvPicPr>
          <p:cNvPr id="264" name="Google Shape;264;p37"/>
          <p:cNvPicPr preferRelativeResize="0"/>
          <p:nvPr/>
        </p:nvPicPr>
        <p:blipFill>
          <a:blip r:embed="rId6">
            <a:alphaModFix/>
          </a:blip>
          <a:stretch>
            <a:fillRect/>
          </a:stretch>
        </p:blipFill>
        <p:spPr>
          <a:xfrm>
            <a:off x="6842969" y="3143800"/>
            <a:ext cx="2164624" cy="1684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Procedural Cohesion</a:t>
            </a:r>
            <a:endParaRPr/>
          </a:p>
        </p:txBody>
      </p:sp>
      <p:sp>
        <p:nvSpPr>
          <p:cNvPr id="270" name="Google Shape;270;p38"/>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1" name="Google Shape;271;p38"/>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72" name="Google Shape;272;p38"/>
          <p:cNvPicPr preferRelativeResize="0"/>
          <p:nvPr/>
        </p:nvPicPr>
        <p:blipFill>
          <a:blip r:embed="rId3">
            <a:alphaModFix/>
          </a:blip>
          <a:stretch>
            <a:fillRect/>
          </a:stretch>
        </p:blipFill>
        <p:spPr>
          <a:xfrm>
            <a:off x="0" y="1348801"/>
            <a:ext cx="6773879" cy="3360900"/>
          </a:xfrm>
          <a:prstGeom prst="rect">
            <a:avLst/>
          </a:prstGeom>
          <a:noFill/>
          <a:ln>
            <a:noFill/>
          </a:ln>
        </p:spPr>
      </p:pic>
      <p:pic>
        <p:nvPicPr>
          <p:cNvPr id="273" name="Google Shape;273;p38"/>
          <p:cNvPicPr preferRelativeResize="0"/>
          <p:nvPr/>
        </p:nvPicPr>
        <p:blipFill>
          <a:blip r:embed="rId4">
            <a:alphaModFix/>
          </a:blip>
          <a:stretch>
            <a:fillRect/>
          </a:stretch>
        </p:blipFill>
        <p:spPr>
          <a:xfrm>
            <a:off x="5386372" y="1343325"/>
            <a:ext cx="3667776" cy="2612450"/>
          </a:xfrm>
          <a:prstGeom prst="rect">
            <a:avLst/>
          </a:prstGeom>
          <a:noFill/>
          <a:ln>
            <a:noFill/>
          </a:ln>
        </p:spPr>
      </p:pic>
      <p:pic>
        <p:nvPicPr>
          <p:cNvPr id="274" name="Google Shape;274;p38"/>
          <p:cNvPicPr preferRelativeResize="0"/>
          <p:nvPr/>
        </p:nvPicPr>
        <p:blipFill>
          <a:blip r:embed="rId5">
            <a:alphaModFix/>
          </a:blip>
          <a:stretch>
            <a:fillRect/>
          </a:stretch>
        </p:blipFill>
        <p:spPr>
          <a:xfrm>
            <a:off x="3459775" y="1798663"/>
            <a:ext cx="1701775" cy="1701775"/>
          </a:xfrm>
          <a:prstGeom prst="rect">
            <a:avLst/>
          </a:prstGeom>
          <a:noFill/>
          <a:ln>
            <a:noFill/>
          </a:ln>
        </p:spPr>
      </p:pic>
      <p:pic>
        <p:nvPicPr>
          <p:cNvPr id="275" name="Google Shape;275;p38"/>
          <p:cNvPicPr preferRelativeResize="0"/>
          <p:nvPr/>
        </p:nvPicPr>
        <p:blipFill>
          <a:blip r:embed="rId6">
            <a:alphaModFix/>
          </a:blip>
          <a:stretch>
            <a:fillRect/>
          </a:stretch>
        </p:blipFill>
        <p:spPr>
          <a:xfrm>
            <a:off x="6866877" y="3576825"/>
            <a:ext cx="1524795" cy="1701776"/>
          </a:xfrm>
          <a:prstGeom prst="rect">
            <a:avLst/>
          </a:prstGeom>
          <a:noFill/>
          <a:ln>
            <a:noFill/>
          </a:ln>
        </p:spPr>
      </p:pic>
      <p:pic>
        <p:nvPicPr>
          <p:cNvPr id="276" name="Google Shape;276;p38"/>
          <p:cNvPicPr preferRelativeResize="0"/>
          <p:nvPr/>
        </p:nvPicPr>
        <p:blipFill>
          <a:blip r:embed="rId7">
            <a:alphaModFix/>
          </a:blip>
          <a:stretch>
            <a:fillRect/>
          </a:stretch>
        </p:blipFill>
        <p:spPr>
          <a:xfrm>
            <a:off x="4331725" y="3643725"/>
            <a:ext cx="2258374" cy="132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Communicational Cohesion</a:t>
            </a:r>
            <a:endParaRPr/>
          </a:p>
        </p:txBody>
      </p:sp>
      <p:sp>
        <p:nvSpPr>
          <p:cNvPr id="282" name="Google Shape;282;p39"/>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3" name="Google Shape;283;p39"/>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84" name="Google Shape;284;p39"/>
          <p:cNvPicPr preferRelativeResize="0"/>
          <p:nvPr/>
        </p:nvPicPr>
        <p:blipFill>
          <a:blip r:embed="rId3">
            <a:alphaModFix/>
          </a:blip>
          <a:stretch>
            <a:fillRect/>
          </a:stretch>
        </p:blipFill>
        <p:spPr>
          <a:xfrm>
            <a:off x="95549" y="1345849"/>
            <a:ext cx="3417325" cy="3451451"/>
          </a:xfrm>
          <a:prstGeom prst="rect">
            <a:avLst/>
          </a:prstGeom>
          <a:noFill/>
          <a:ln>
            <a:noFill/>
          </a:ln>
        </p:spPr>
      </p:pic>
      <p:pic>
        <p:nvPicPr>
          <p:cNvPr id="285" name="Google Shape;285;p39"/>
          <p:cNvPicPr preferRelativeResize="0"/>
          <p:nvPr/>
        </p:nvPicPr>
        <p:blipFill>
          <a:blip r:embed="rId4">
            <a:alphaModFix/>
          </a:blip>
          <a:stretch>
            <a:fillRect/>
          </a:stretch>
        </p:blipFill>
        <p:spPr>
          <a:xfrm>
            <a:off x="6549900" y="1345850"/>
            <a:ext cx="2542175" cy="2542175"/>
          </a:xfrm>
          <a:prstGeom prst="rect">
            <a:avLst/>
          </a:prstGeom>
          <a:noFill/>
          <a:ln>
            <a:noFill/>
          </a:ln>
        </p:spPr>
      </p:pic>
      <p:pic>
        <p:nvPicPr>
          <p:cNvPr id="286" name="Google Shape;286;p39"/>
          <p:cNvPicPr preferRelativeResize="0"/>
          <p:nvPr/>
        </p:nvPicPr>
        <p:blipFill>
          <a:blip r:embed="rId5">
            <a:alphaModFix/>
          </a:blip>
          <a:stretch>
            <a:fillRect/>
          </a:stretch>
        </p:blipFill>
        <p:spPr>
          <a:xfrm>
            <a:off x="6549900" y="3432343"/>
            <a:ext cx="1401900" cy="1477800"/>
          </a:xfrm>
          <a:prstGeom prst="rect">
            <a:avLst/>
          </a:prstGeom>
          <a:noFill/>
          <a:ln>
            <a:noFill/>
          </a:ln>
        </p:spPr>
      </p:pic>
      <p:pic>
        <p:nvPicPr>
          <p:cNvPr id="287" name="Google Shape;287;p39"/>
          <p:cNvPicPr preferRelativeResize="0"/>
          <p:nvPr/>
        </p:nvPicPr>
        <p:blipFill>
          <a:blip r:embed="rId6">
            <a:alphaModFix/>
          </a:blip>
          <a:stretch>
            <a:fillRect/>
          </a:stretch>
        </p:blipFill>
        <p:spPr>
          <a:xfrm>
            <a:off x="4178013" y="3062450"/>
            <a:ext cx="1847700" cy="1847700"/>
          </a:xfrm>
          <a:prstGeom prst="rect">
            <a:avLst/>
          </a:prstGeom>
          <a:noFill/>
          <a:ln>
            <a:noFill/>
          </a:ln>
        </p:spPr>
      </p:pic>
      <p:pic>
        <p:nvPicPr>
          <p:cNvPr id="288" name="Google Shape;288;p39"/>
          <p:cNvPicPr preferRelativeResize="0"/>
          <p:nvPr/>
        </p:nvPicPr>
        <p:blipFill>
          <a:blip r:embed="rId7">
            <a:alphaModFix/>
          </a:blip>
          <a:stretch>
            <a:fillRect/>
          </a:stretch>
        </p:blipFill>
        <p:spPr>
          <a:xfrm>
            <a:off x="5005375" y="1436396"/>
            <a:ext cx="1921200" cy="192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Sequential Cohesion</a:t>
            </a:r>
            <a:endParaRPr/>
          </a:p>
        </p:txBody>
      </p:sp>
      <p:sp>
        <p:nvSpPr>
          <p:cNvPr id="294" name="Google Shape;294;p40"/>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5" name="Google Shape;295;p40"/>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296" name="Google Shape;296;p40"/>
          <p:cNvPicPr preferRelativeResize="0"/>
          <p:nvPr/>
        </p:nvPicPr>
        <p:blipFill>
          <a:blip r:embed="rId3">
            <a:alphaModFix/>
          </a:blip>
          <a:stretch>
            <a:fillRect/>
          </a:stretch>
        </p:blipFill>
        <p:spPr>
          <a:xfrm>
            <a:off x="74825" y="1338725"/>
            <a:ext cx="2966357" cy="3458575"/>
          </a:xfrm>
          <a:prstGeom prst="rect">
            <a:avLst/>
          </a:prstGeom>
          <a:noFill/>
          <a:ln>
            <a:noFill/>
          </a:ln>
        </p:spPr>
      </p:pic>
      <p:pic>
        <p:nvPicPr>
          <p:cNvPr id="297" name="Google Shape;297;p40"/>
          <p:cNvPicPr preferRelativeResize="0"/>
          <p:nvPr/>
        </p:nvPicPr>
        <p:blipFill>
          <a:blip r:embed="rId4">
            <a:alphaModFix/>
          </a:blip>
          <a:stretch>
            <a:fillRect/>
          </a:stretch>
        </p:blipFill>
        <p:spPr>
          <a:xfrm>
            <a:off x="3271325" y="1718625"/>
            <a:ext cx="3078675" cy="3078675"/>
          </a:xfrm>
          <a:prstGeom prst="rect">
            <a:avLst/>
          </a:prstGeom>
          <a:noFill/>
          <a:ln>
            <a:noFill/>
          </a:ln>
        </p:spPr>
      </p:pic>
      <p:pic>
        <p:nvPicPr>
          <p:cNvPr id="298" name="Google Shape;298;p40"/>
          <p:cNvPicPr preferRelativeResize="0"/>
          <p:nvPr/>
        </p:nvPicPr>
        <p:blipFill>
          <a:blip r:embed="rId5">
            <a:alphaModFix/>
          </a:blip>
          <a:stretch>
            <a:fillRect/>
          </a:stretch>
        </p:blipFill>
        <p:spPr>
          <a:xfrm>
            <a:off x="6301050" y="1436400"/>
            <a:ext cx="2641125" cy="1848775"/>
          </a:xfrm>
          <a:prstGeom prst="rect">
            <a:avLst/>
          </a:prstGeom>
          <a:noFill/>
          <a:ln>
            <a:noFill/>
          </a:ln>
        </p:spPr>
      </p:pic>
      <p:pic>
        <p:nvPicPr>
          <p:cNvPr id="299" name="Google Shape;299;p40"/>
          <p:cNvPicPr preferRelativeResize="0"/>
          <p:nvPr/>
        </p:nvPicPr>
        <p:blipFill>
          <a:blip r:embed="rId6">
            <a:alphaModFix/>
          </a:blip>
          <a:stretch>
            <a:fillRect/>
          </a:stretch>
        </p:blipFill>
        <p:spPr>
          <a:xfrm>
            <a:off x="6922575" y="2931875"/>
            <a:ext cx="2085025" cy="208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 Cohesion</a:t>
            </a:r>
            <a:endParaRPr/>
          </a:p>
        </p:txBody>
      </p:sp>
      <p:sp>
        <p:nvSpPr>
          <p:cNvPr id="305" name="Google Shape;305;p41"/>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6" name="Google Shape;306;p41"/>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307" name="Google Shape;307;p41"/>
          <p:cNvPicPr preferRelativeResize="0"/>
          <p:nvPr/>
        </p:nvPicPr>
        <p:blipFill>
          <a:blip r:embed="rId3">
            <a:alphaModFix/>
          </a:blip>
          <a:stretch>
            <a:fillRect/>
          </a:stretch>
        </p:blipFill>
        <p:spPr>
          <a:xfrm>
            <a:off x="152400" y="1284425"/>
            <a:ext cx="2658850" cy="3512876"/>
          </a:xfrm>
          <a:prstGeom prst="rect">
            <a:avLst/>
          </a:prstGeom>
          <a:noFill/>
          <a:ln>
            <a:noFill/>
          </a:ln>
        </p:spPr>
      </p:pic>
      <p:pic>
        <p:nvPicPr>
          <p:cNvPr id="308" name="Google Shape;308;p41"/>
          <p:cNvPicPr preferRelativeResize="0"/>
          <p:nvPr/>
        </p:nvPicPr>
        <p:blipFill>
          <a:blip r:embed="rId4">
            <a:alphaModFix/>
          </a:blip>
          <a:stretch>
            <a:fillRect/>
          </a:stretch>
        </p:blipFill>
        <p:spPr>
          <a:xfrm>
            <a:off x="3583325" y="1331450"/>
            <a:ext cx="2776725" cy="2776725"/>
          </a:xfrm>
          <a:prstGeom prst="rect">
            <a:avLst/>
          </a:prstGeom>
          <a:noFill/>
          <a:ln>
            <a:noFill/>
          </a:ln>
        </p:spPr>
      </p:pic>
      <p:pic>
        <p:nvPicPr>
          <p:cNvPr id="309" name="Google Shape;309;p41"/>
          <p:cNvPicPr preferRelativeResize="0"/>
          <p:nvPr/>
        </p:nvPicPr>
        <p:blipFill>
          <a:blip r:embed="rId5">
            <a:alphaModFix/>
          </a:blip>
          <a:stretch>
            <a:fillRect/>
          </a:stretch>
        </p:blipFill>
        <p:spPr>
          <a:xfrm>
            <a:off x="6360050" y="2346550"/>
            <a:ext cx="2658850" cy="2658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5" name="Google Shape;315;p42"/>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imagine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 your mind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perfect class</a:t>
            </a:r>
            <a:endParaRPr/>
          </a:p>
        </p:txBody>
      </p:sp>
      <p:sp>
        <p:nvSpPr>
          <p:cNvPr id="316" name="Google Shape;316;p42"/>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nirvana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Perfect Cohesion</a:t>
            </a:r>
            <a:endParaRPr/>
          </a:p>
        </p:txBody>
      </p:sp>
      <p:sp>
        <p:nvSpPr>
          <p:cNvPr id="322" name="Google Shape;322;p43"/>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3" name="Google Shape;323;p43"/>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Daniel Franks | Teal Team 6</a:t>
            </a:r>
            <a:endParaRPr/>
          </a:p>
        </p:txBody>
      </p:sp>
      <p:pic>
        <p:nvPicPr>
          <p:cNvPr id="324" name="Google Shape;324;p43"/>
          <p:cNvPicPr preferRelativeResize="0"/>
          <p:nvPr/>
        </p:nvPicPr>
        <p:blipFill>
          <a:blip r:embed="rId3">
            <a:alphaModFix/>
          </a:blip>
          <a:stretch>
            <a:fillRect/>
          </a:stretch>
        </p:blipFill>
        <p:spPr>
          <a:xfrm>
            <a:off x="190000" y="1275038"/>
            <a:ext cx="4286250" cy="3552825"/>
          </a:xfrm>
          <a:prstGeom prst="rect">
            <a:avLst/>
          </a:prstGeom>
          <a:noFill/>
          <a:ln>
            <a:noFill/>
          </a:ln>
        </p:spPr>
      </p:pic>
      <p:pic>
        <p:nvPicPr>
          <p:cNvPr id="325" name="Google Shape;325;p43"/>
          <p:cNvPicPr preferRelativeResize="0"/>
          <p:nvPr/>
        </p:nvPicPr>
        <p:blipFill>
          <a:blip r:embed="rId4">
            <a:alphaModFix/>
          </a:blip>
          <a:stretch>
            <a:fillRect/>
          </a:stretch>
        </p:blipFill>
        <p:spPr>
          <a:xfrm>
            <a:off x="4979650" y="1364738"/>
            <a:ext cx="3504227" cy="35042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Creator Pattern</a:t>
            </a:r>
            <a:endParaRPr/>
          </a:p>
        </p:txBody>
      </p:sp>
      <p:sp>
        <p:nvSpPr>
          <p:cNvPr id="331" name="Google Shape;331;p44"/>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Similar to factory GoF pattern</a:t>
            </a:r>
            <a:endParaRPr/>
          </a:p>
          <a:p>
            <a:pPr indent="-330200" lvl="0" marL="457200" rtl="0" algn="l">
              <a:spcBef>
                <a:spcPts val="0"/>
              </a:spcBef>
              <a:spcAft>
                <a:spcPts val="0"/>
              </a:spcAft>
              <a:buSzPts val="1600"/>
              <a:buChar char="●"/>
            </a:pPr>
            <a:r>
              <a:rPr lang="en"/>
              <a:t>Instantiate objects that don’t instantiate themselves</a:t>
            </a:r>
            <a:endParaRPr/>
          </a:p>
          <a:p>
            <a:pPr indent="-330200" lvl="0" marL="457200" rtl="0" algn="l">
              <a:spcBef>
                <a:spcPts val="0"/>
              </a:spcBef>
              <a:spcAft>
                <a:spcPts val="0"/>
              </a:spcAft>
              <a:buSzPts val="1600"/>
              <a:buChar char="●"/>
            </a:pPr>
            <a:r>
              <a:rPr lang="en"/>
              <a:t>Decreases coupling</a:t>
            </a:r>
            <a:endParaRPr/>
          </a:p>
        </p:txBody>
      </p:sp>
      <p:sp>
        <p:nvSpPr>
          <p:cNvPr id="332" name="Google Shape;332;p44"/>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Austin Walker | Team 5 Guys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p:nvPr/>
        </p:nvSpPr>
        <p:spPr>
          <a:xfrm>
            <a:off x="0" y="3036100"/>
            <a:ext cx="4314900" cy="156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Roboto"/>
              <a:ea typeface="Roboto"/>
              <a:cs typeface="Roboto"/>
              <a:sym typeface="Roboto"/>
            </a:endParaRPr>
          </a:p>
        </p:txBody>
      </p:sp>
      <p:sp>
        <p:nvSpPr>
          <p:cNvPr id="338" name="Google Shape;338;p4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Selecting a Creator</a:t>
            </a:r>
            <a:endParaRPr/>
          </a:p>
        </p:txBody>
      </p:sp>
      <p:sp>
        <p:nvSpPr>
          <p:cNvPr id="339" name="Google Shape;339;p45"/>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a:t>Goal: Select object with already strong coupling</a:t>
            </a:r>
            <a:endParaRPr/>
          </a:p>
          <a:p>
            <a:pPr indent="-330200" lvl="0" marL="457200" rtl="0" algn="l">
              <a:spcBef>
                <a:spcPts val="0"/>
              </a:spcBef>
              <a:spcAft>
                <a:spcPts val="0"/>
              </a:spcAft>
              <a:buSzPts val="1600"/>
              <a:buChar char="●"/>
            </a:pPr>
            <a:r>
              <a:rPr lang="en"/>
              <a:t>Each criteria indicates higher coupling</a:t>
            </a:r>
            <a:endParaRPr/>
          </a:p>
        </p:txBody>
      </p:sp>
      <p:sp>
        <p:nvSpPr>
          <p:cNvPr id="340" name="Google Shape;340;p45"/>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Austin Walker | Team 5 Guys</a:t>
            </a:r>
            <a:endParaRPr/>
          </a:p>
        </p:txBody>
      </p:sp>
      <p:grpSp>
        <p:nvGrpSpPr>
          <p:cNvPr id="341" name="Google Shape;341;p45"/>
          <p:cNvGrpSpPr/>
          <p:nvPr/>
        </p:nvGrpSpPr>
        <p:grpSpPr>
          <a:xfrm>
            <a:off x="514450" y="1685200"/>
            <a:ext cx="3286016" cy="2427956"/>
            <a:chOff x="521962" y="1571531"/>
            <a:chExt cx="3286016" cy="2427956"/>
          </a:xfrm>
        </p:grpSpPr>
        <p:grpSp>
          <p:nvGrpSpPr>
            <p:cNvPr id="342" name="Google Shape;342;p45"/>
            <p:cNvGrpSpPr/>
            <p:nvPr/>
          </p:nvGrpSpPr>
          <p:grpSpPr>
            <a:xfrm>
              <a:off x="521962" y="2002628"/>
              <a:ext cx="3286016" cy="1996859"/>
              <a:chOff x="3158673" y="1627173"/>
              <a:chExt cx="4194021" cy="3170120"/>
            </a:xfrm>
          </p:grpSpPr>
          <p:grpSp>
            <p:nvGrpSpPr>
              <p:cNvPr id="343" name="Google Shape;343;p45"/>
              <p:cNvGrpSpPr/>
              <p:nvPr/>
            </p:nvGrpSpPr>
            <p:grpSpPr>
              <a:xfrm>
                <a:off x="3158673" y="1627173"/>
                <a:ext cx="4194021" cy="3170120"/>
                <a:chOff x="1276688" y="1000959"/>
                <a:chExt cx="3884432" cy="3135628"/>
              </a:xfrm>
            </p:grpSpPr>
            <p:grpSp>
              <p:nvGrpSpPr>
                <p:cNvPr id="344" name="Google Shape;344;p45"/>
                <p:cNvGrpSpPr/>
                <p:nvPr/>
              </p:nvGrpSpPr>
              <p:grpSpPr>
                <a:xfrm>
                  <a:off x="3216519" y="1000959"/>
                  <a:ext cx="1944600" cy="1569600"/>
                  <a:chOff x="3216519" y="1002150"/>
                  <a:chExt cx="1944600" cy="1569600"/>
                </a:xfrm>
              </p:grpSpPr>
              <p:sp>
                <p:nvSpPr>
                  <p:cNvPr id="345" name="Google Shape;345;p45"/>
                  <p:cNvSpPr/>
                  <p:nvPr/>
                </p:nvSpPr>
                <p:spPr>
                  <a:xfrm flipH="1">
                    <a:off x="3216519" y="10021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5"/>
                  <p:cNvSpPr txBox="1"/>
                  <p:nvPr/>
                </p:nvSpPr>
                <p:spPr>
                  <a:xfrm>
                    <a:off x="3462966" y="1556999"/>
                    <a:ext cx="14517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Records A</a:t>
                    </a:r>
                    <a:endParaRPr sz="1600">
                      <a:solidFill>
                        <a:srgbClr val="FFFFFF"/>
                      </a:solidFill>
                      <a:latin typeface="Roboto"/>
                      <a:ea typeface="Roboto"/>
                      <a:cs typeface="Roboto"/>
                      <a:sym typeface="Roboto"/>
                    </a:endParaRPr>
                  </a:p>
                </p:txBody>
              </p:sp>
            </p:grpSp>
            <p:grpSp>
              <p:nvGrpSpPr>
                <p:cNvPr id="347" name="Google Shape;347;p45"/>
                <p:cNvGrpSpPr/>
                <p:nvPr/>
              </p:nvGrpSpPr>
              <p:grpSpPr>
                <a:xfrm>
                  <a:off x="1276688" y="1000959"/>
                  <a:ext cx="1944600" cy="1569600"/>
                  <a:chOff x="1271925" y="1002150"/>
                  <a:chExt cx="1944600" cy="1569600"/>
                </a:xfrm>
              </p:grpSpPr>
              <p:sp>
                <p:nvSpPr>
                  <p:cNvPr id="348" name="Google Shape;348;p45"/>
                  <p:cNvSpPr/>
                  <p:nvPr/>
                </p:nvSpPr>
                <p:spPr>
                  <a:xfrm rot="10800000">
                    <a:off x="1271925" y="10021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nvSpPr>
                <p:spPr>
                  <a:xfrm>
                    <a:off x="1518368" y="1575749"/>
                    <a:ext cx="1451700" cy="42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Contains A</a:t>
                    </a:r>
                    <a:endParaRPr sz="1600">
                      <a:solidFill>
                        <a:srgbClr val="FFFFFF"/>
                      </a:solidFill>
                      <a:latin typeface="Roboto"/>
                      <a:ea typeface="Roboto"/>
                      <a:cs typeface="Roboto"/>
                      <a:sym typeface="Roboto"/>
                    </a:endParaRPr>
                  </a:p>
                </p:txBody>
              </p:sp>
            </p:grpSp>
            <p:grpSp>
              <p:nvGrpSpPr>
                <p:cNvPr id="350" name="Google Shape;350;p45"/>
                <p:cNvGrpSpPr/>
                <p:nvPr/>
              </p:nvGrpSpPr>
              <p:grpSpPr>
                <a:xfrm>
                  <a:off x="1276688" y="2566988"/>
                  <a:ext cx="1944600" cy="1569600"/>
                  <a:chOff x="1271925" y="2571750"/>
                  <a:chExt cx="1944600" cy="1569600"/>
                </a:xfrm>
              </p:grpSpPr>
              <p:sp>
                <p:nvSpPr>
                  <p:cNvPr id="351" name="Google Shape;351;p45"/>
                  <p:cNvSpPr/>
                  <p:nvPr/>
                </p:nvSpPr>
                <p:spPr>
                  <a:xfrm flipH="1">
                    <a:off x="1271925" y="25717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txBox="1"/>
                  <p:nvPr/>
                </p:nvSpPr>
                <p:spPr>
                  <a:xfrm>
                    <a:off x="1445016" y="2959958"/>
                    <a:ext cx="1598400" cy="79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Closely Uses A</a:t>
                    </a:r>
                    <a:endParaRPr sz="1600">
                      <a:solidFill>
                        <a:srgbClr val="FFFFFF"/>
                      </a:solidFill>
                      <a:latin typeface="Roboto"/>
                      <a:ea typeface="Roboto"/>
                      <a:cs typeface="Roboto"/>
                      <a:sym typeface="Roboto"/>
                    </a:endParaRPr>
                  </a:p>
                </p:txBody>
              </p:sp>
            </p:grpSp>
            <p:grpSp>
              <p:nvGrpSpPr>
                <p:cNvPr id="353" name="Google Shape;353;p45"/>
                <p:cNvGrpSpPr/>
                <p:nvPr/>
              </p:nvGrpSpPr>
              <p:grpSpPr>
                <a:xfrm>
                  <a:off x="3216519" y="2566988"/>
                  <a:ext cx="1944600" cy="1569600"/>
                  <a:chOff x="3216519" y="2571750"/>
                  <a:chExt cx="1944600" cy="1569600"/>
                </a:xfrm>
              </p:grpSpPr>
              <p:sp>
                <p:nvSpPr>
                  <p:cNvPr id="354" name="Google Shape;354;p45"/>
                  <p:cNvSpPr/>
                  <p:nvPr/>
                </p:nvSpPr>
                <p:spPr>
                  <a:xfrm rot="10800000">
                    <a:off x="3216519" y="25717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txBox="1"/>
                  <p:nvPr/>
                </p:nvSpPr>
                <p:spPr>
                  <a:xfrm>
                    <a:off x="3462971" y="2793300"/>
                    <a:ext cx="1451700" cy="112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Holds Data to be Passed to A</a:t>
                    </a:r>
                    <a:endParaRPr sz="1600">
                      <a:solidFill>
                        <a:srgbClr val="FFFFFF"/>
                      </a:solidFill>
                      <a:latin typeface="Roboto"/>
                      <a:ea typeface="Roboto"/>
                      <a:cs typeface="Roboto"/>
                      <a:sym typeface="Roboto"/>
                    </a:endParaRPr>
                  </a:p>
                </p:txBody>
              </p:sp>
            </p:grpSp>
          </p:grpSp>
          <p:grpSp>
            <p:nvGrpSpPr>
              <p:cNvPr id="356" name="Google Shape;356;p45"/>
              <p:cNvGrpSpPr/>
              <p:nvPr/>
            </p:nvGrpSpPr>
            <p:grpSpPr>
              <a:xfrm>
                <a:off x="5093597" y="3010048"/>
                <a:ext cx="354369" cy="404388"/>
                <a:chOff x="6029394" y="1760111"/>
                <a:chExt cx="498900" cy="569400"/>
              </a:xfrm>
            </p:grpSpPr>
            <p:sp>
              <p:nvSpPr>
                <p:cNvPr id="357" name="Google Shape;357;p45"/>
                <p:cNvSpPr/>
                <p:nvPr/>
              </p:nvSpPr>
              <p:spPr>
                <a:xfrm>
                  <a:off x="6029394" y="1760111"/>
                  <a:ext cx="498900" cy="56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6129593" y="1881908"/>
                  <a:ext cx="298500" cy="325800"/>
                </a:xfrm>
                <a:prstGeom prst="mathPlus">
                  <a:avLst>
                    <a:gd fmla="val 9900" name="adj1"/>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 name="Google Shape;359;p45"/>
            <p:cNvSpPr txBox="1"/>
            <p:nvPr/>
          </p:nvSpPr>
          <p:spPr>
            <a:xfrm>
              <a:off x="1627800" y="1571531"/>
              <a:ext cx="10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Criteria</a:t>
              </a:r>
              <a:endParaRPr sz="2000">
                <a:solidFill>
                  <a:schemeClr val="lt1"/>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Oral Exam </a:t>
            </a:r>
            <a:endParaRPr/>
          </a:p>
        </p:txBody>
      </p:sp>
      <p:sp>
        <p:nvSpPr>
          <p:cNvPr id="104" name="Google Shape;104;p19"/>
          <p:cNvSpPr txBox="1"/>
          <p:nvPr/>
        </p:nvSpPr>
        <p:spPr>
          <a:xfrm>
            <a:off x="283225" y="1436300"/>
            <a:ext cx="8549100" cy="3502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The week of </a:t>
            </a:r>
            <a:r>
              <a:rPr b="1" lang="en" sz="1600">
                <a:solidFill>
                  <a:schemeClr val="dk2"/>
                </a:solidFill>
                <a:latin typeface="Roboto"/>
                <a:ea typeface="Roboto"/>
                <a:cs typeface="Roboto"/>
                <a:sym typeface="Roboto"/>
              </a:rPr>
              <a:t>November 11th </a:t>
            </a:r>
            <a:r>
              <a:rPr lang="en" sz="1600">
                <a:solidFill>
                  <a:schemeClr val="dk2"/>
                </a:solidFill>
                <a:latin typeface="Roboto Light"/>
                <a:ea typeface="Roboto Light"/>
                <a:cs typeface="Roboto Light"/>
                <a:sym typeface="Roboto Light"/>
              </a:rPr>
              <a:t>- less than a month away !</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Moscow campus students (unity) - meeting with BC on </a:t>
            </a:r>
            <a:r>
              <a:rPr b="1" lang="en" sz="1600">
                <a:solidFill>
                  <a:schemeClr val="dk2"/>
                </a:solidFill>
                <a:latin typeface="Roboto"/>
                <a:ea typeface="Roboto"/>
                <a:cs typeface="Roboto"/>
                <a:sym typeface="Roboto"/>
              </a:rPr>
              <a:t>M</a:t>
            </a:r>
            <a:r>
              <a:rPr b="1" lang="en" sz="1600">
                <a:solidFill>
                  <a:schemeClr val="dk2"/>
                </a:solidFill>
                <a:latin typeface="Roboto"/>
                <a:ea typeface="Roboto"/>
                <a:cs typeface="Roboto"/>
                <a:sym typeface="Roboto"/>
              </a:rPr>
              <a:t>onday </a:t>
            </a:r>
            <a:r>
              <a:rPr lang="en" sz="1600">
                <a:solidFill>
                  <a:schemeClr val="dk2"/>
                </a:solidFill>
                <a:latin typeface="Roboto Light"/>
                <a:ea typeface="Roboto Light"/>
                <a:cs typeface="Roboto Light"/>
                <a:sym typeface="Roboto Light"/>
              </a:rPr>
              <a:t>and </a:t>
            </a:r>
            <a:r>
              <a:rPr b="1" lang="en" sz="1600">
                <a:solidFill>
                  <a:schemeClr val="dk2"/>
                </a:solidFill>
                <a:latin typeface="Roboto"/>
                <a:ea typeface="Roboto"/>
                <a:cs typeface="Roboto"/>
                <a:sym typeface="Roboto"/>
              </a:rPr>
              <a:t>F</a:t>
            </a:r>
            <a:r>
              <a:rPr b="1" lang="en" sz="1600">
                <a:solidFill>
                  <a:schemeClr val="dk2"/>
                </a:solidFill>
                <a:latin typeface="Roboto"/>
                <a:ea typeface="Roboto"/>
                <a:cs typeface="Roboto"/>
                <a:sym typeface="Roboto"/>
              </a:rPr>
              <a:t>riday</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Moscow campus students (godot) - meeting with BC on </a:t>
            </a:r>
            <a:r>
              <a:rPr b="1" lang="en" sz="1600">
                <a:solidFill>
                  <a:schemeClr val="dk2"/>
                </a:solidFill>
                <a:latin typeface="Roboto"/>
                <a:ea typeface="Roboto"/>
                <a:cs typeface="Roboto"/>
                <a:sym typeface="Roboto"/>
              </a:rPr>
              <a:t>Tuesday</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Coeur D'alene students - most likely meeting with BC on </a:t>
            </a:r>
            <a:r>
              <a:rPr b="1" lang="en" sz="1600">
                <a:solidFill>
                  <a:schemeClr val="dk2"/>
                </a:solidFill>
                <a:latin typeface="Roboto"/>
                <a:ea typeface="Roboto"/>
                <a:cs typeface="Roboto"/>
                <a:sym typeface="Roboto"/>
              </a:rPr>
              <a:t>Thursday</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At some point in lecture BC will ask students to pick their preferred date (people who attend lecture get first picks)</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There is an </a:t>
            </a:r>
            <a:r>
              <a:rPr b="1" lang="en" sz="1600">
                <a:solidFill>
                  <a:schemeClr val="dk2"/>
                </a:solidFill>
                <a:latin typeface="Roboto"/>
                <a:ea typeface="Roboto"/>
                <a:cs typeface="Roboto"/>
                <a:sym typeface="Roboto"/>
              </a:rPr>
              <a:t>Oral Exam Marking Key</a:t>
            </a:r>
            <a:r>
              <a:rPr lang="en" sz="1600">
                <a:solidFill>
                  <a:schemeClr val="dk2"/>
                </a:solidFill>
                <a:latin typeface="Roboto Light"/>
                <a:ea typeface="Roboto Light"/>
                <a:cs typeface="Roboto Light"/>
                <a:sym typeface="Roboto Light"/>
              </a:rPr>
              <a:t> on her website that you will partly fill out (sections are specified in the oral exam drop box assignment)</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The oral exam drop box assignment is due </a:t>
            </a:r>
            <a:r>
              <a:rPr b="1" lang="en" sz="1600">
                <a:solidFill>
                  <a:schemeClr val="dk2"/>
                </a:solidFill>
                <a:latin typeface="Roboto"/>
                <a:ea typeface="Roboto"/>
                <a:cs typeface="Roboto"/>
                <a:sym typeface="Roboto"/>
              </a:rPr>
              <a:t>November 10th</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The oral exam itself is a 20-30 min meeting with BC</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JEB 324</a:t>
            </a:r>
            <a:endParaRPr sz="1600">
              <a:solidFill>
                <a:schemeClr val="dk2"/>
              </a:solidFill>
              <a:latin typeface="Roboto Light"/>
              <a:ea typeface="Roboto Light"/>
              <a:cs typeface="Roboto Light"/>
              <a:sym typeface="Roboto Light"/>
            </a:endParaRPr>
          </a:p>
        </p:txBody>
      </p:sp>
      <p:sp>
        <p:nvSpPr>
          <p:cNvPr id="105" name="Google Shape;105;p19"/>
          <p:cNvSpPr txBox="1"/>
          <p:nvPr/>
        </p:nvSpPr>
        <p:spPr>
          <a:xfrm>
            <a:off x="190000" y="4827875"/>
            <a:ext cx="8520600" cy="237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1200"/>
              </a:spcAft>
              <a:buNone/>
            </a:pPr>
            <a:r>
              <a:rPr lang="en">
                <a:solidFill>
                  <a:srgbClr val="666666"/>
                </a:solidFill>
                <a:latin typeface="Roboto Light"/>
                <a:ea typeface="Roboto Light"/>
                <a:cs typeface="Roboto Light"/>
                <a:sym typeface="Roboto Light"/>
              </a:rPr>
              <a:t>Casey Jensen | MILCCN</a:t>
            </a:r>
            <a:endParaRPr>
              <a:solidFill>
                <a:srgbClr val="666666"/>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Problem</a:t>
            </a:r>
            <a:endParaRPr/>
          </a:p>
        </p:txBody>
      </p:sp>
      <p:sp>
        <p:nvSpPr>
          <p:cNvPr id="365" name="Google Shape;365;p46"/>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Chicken objects need to be instantiated</a:t>
            </a:r>
            <a:endParaRPr/>
          </a:p>
          <a:p>
            <a:pPr indent="-330200" lvl="0" marL="457200" rtl="0" algn="l">
              <a:spcBef>
                <a:spcPts val="0"/>
              </a:spcBef>
              <a:spcAft>
                <a:spcPts val="0"/>
              </a:spcAft>
              <a:buSzPts val="1600"/>
              <a:buChar char="●"/>
            </a:pPr>
            <a:r>
              <a:rPr lang="en"/>
              <a:t>Who will do it?</a:t>
            </a:r>
            <a:endParaRPr/>
          </a:p>
          <a:p>
            <a:pPr indent="-317500" lvl="1" marL="914400" rtl="0" algn="l">
              <a:spcBef>
                <a:spcPts val="0"/>
              </a:spcBef>
              <a:spcAft>
                <a:spcPts val="0"/>
              </a:spcAft>
              <a:buSzPts val="1400"/>
              <a:buChar char="○"/>
            </a:pPr>
            <a:r>
              <a:rPr lang="en"/>
              <a:t>Chicken factory</a:t>
            </a:r>
            <a:endParaRPr/>
          </a:p>
          <a:p>
            <a:pPr indent="-317500" lvl="1" marL="914400" rtl="0" algn="l">
              <a:spcBef>
                <a:spcPts val="0"/>
              </a:spcBef>
              <a:spcAft>
                <a:spcPts val="0"/>
              </a:spcAft>
              <a:buSzPts val="1400"/>
              <a:buChar char="○"/>
            </a:pPr>
            <a:r>
              <a:rPr lang="en"/>
              <a:t>Level manager</a:t>
            </a:r>
            <a:endParaRPr/>
          </a:p>
          <a:p>
            <a:pPr indent="-317500" lvl="1" marL="914400" rtl="0" algn="l">
              <a:spcBef>
                <a:spcPts val="0"/>
              </a:spcBef>
              <a:spcAft>
                <a:spcPts val="0"/>
              </a:spcAft>
              <a:buSzPts val="1400"/>
              <a:buChar char="○"/>
            </a:pPr>
            <a:r>
              <a:rPr lang="en"/>
              <a:t>Round manager</a:t>
            </a:r>
            <a:endParaRPr/>
          </a:p>
        </p:txBody>
      </p:sp>
      <p:grpSp>
        <p:nvGrpSpPr>
          <p:cNvPr id="366" name="Google Shape;366;p46"/>
          <p:cNvGrpSpPr/>
          <p:nvPr/>
        </p:nvGrpSpPr>
        <p:grpSpPr>
          <a:xfrm>
            <a:off x="569200" y="2951747"/>
            <a:ext cx="2878752" cy="1464559"/>
            <a:chOff x="311726" y="3441805"/>
            <a:chExt cx="2878752" cy="1369642"/>
          </a:xfrm>
        </p:grpSpPr>
        <p:grpSp>
          <p:nvGrpSpPr>
            <p:cNvPr id="367" name="Google Shape;367;p46"/>
            <p:cNvGrpSpPr/>
            <p:nvPr/>
          </p:nvGrpSpPr>
          <p:grpSpPr>
            <a:xfrm>
              <a:off x="311726" y="3441805"/>
              <a:ext cx="2878752" cy="1369642"/>
              <a:chOff x="1276688" y="1000959"/>
              <a:chExt cx="3884432" cy="3135628"/>
            </a:xfrm>
          </p:grpSpPr>
          <p:grpSp>
            <p:nvGrpSpPr>
              <p:cNvPr id="368" name="Google Shape;368;p46"/>
              <p:cNvGrpSpPr/>
              <p:nvPr/>
            </p:nvGrpSpPr>
            <p:grpSpPr>
              <a:xfrm>
                <a:off x="3216519" y="1000959"/>
                <a:ext cx="1944600" cy="1569600"/>
                <a:chOff x="3216519" y="1002150"/>
                <a:chExt cx="1944600" cy="1569600"/>
              </a:xfrm>
            </p:grpSpPr>
            <p:sp>
              <p:nvSpPr>
                <p:cNvPr id="369" name="Google Shape;369;p46"/>
                <p:cNvSpPr/>
                <p:nvPr/>
              </p:nvSpPr>
              <p:spPr>
                <a:xfrm flipH="1">
                  <a:off x="3216519" y="10021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txBox="1"/>
                <p:nvPr/>
              </p:nvSpPr>
              <p:spPr>
                <a:xfrm>
                  <a:off x="3389627" y="1556987"/>
                  <a:ext cx="15984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Records A</a:t>
                  </a:r>
                  <a:endParaRPr sz="1600">
                    <a:solidFill>
                      <a:srgbClr val="FFFFFF"/>
                    </a:solidFill>
                    <a:latin typeface="Roboto"/>
                    <a:ea typeface="Roboto"/>
                    <a:cs typeface="Roboto"/>
                    <a:sym typeface="Roboto"/>
                  </a:endParaRPr>
                </a:p>
              </p:txBody>
            </p:sp>
          </p:grpSp>
          <p:grpSp>
            <p:nvGrpSpPr>
              <p:cNvPr id="371" name="Google Shape;371;p46"/>
              <p:cNvGrpSpPr/>
              <p:nvPr/>
            </p:nvGrpSpPr>
            <p:grpSpPr>
              <a:xfrm>
                <a:off x="1276688" y="1000959"/>
                <a:ext cx="1944600" cy="1569600"/>
                <a:chOff x="1271925" y="1002150"/>
                <a:chExt cx="1944600" cy="1569600"/>
              </a:xfrm>
            </p:grpSpPr>
            <p:sp>
              <p:nvSpPr>
                <p:cNvPr id="372" name="Google Shape;372;p46"/>
                <p:cNvSpPr/>
                <p:nvPr/>
              </p:nvSpPr>
              <p:spPr>
                <a:xfrm rot="10800000">
                  <a:off x="1271925" y="10021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txBox="1"/>
                <p:nvPr/>
              </p:nvSpPr>
              <p:spPr>
                <a:xfrm>
                  <a:off x="1445011" y="1575742"/>
                  <a:ext cx="1598400" cy="42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Contains A</a:t>
                  </a:r>
                  <a:endParaRPr sz="1600">
                    <a:solidFill>
                      <a:srgbClr val="FFFFFF"/>
                    </a:solidFill>
                    <a:latin typeface="Roboto"/>
                    <a:ea typeface="Roboto"/>
                    <a:cs typeface="Roboto"/>
                    <a:sym typeface="Roboto"/>
                  </a:endParaRPr>
                </a:p>
              </p:txBody>
            </p:sp>
          </p:grpSp>
          <p:grpSp>
            <p:nvGrpSpPr>
              <p:cNvPr id="374" name="Google Shape;374;p46"/>
              <p:cNvGrpSpPr/>
              <p:nvPr/>
            </p:nvGrpSpPr>
            <p:grpSpPr>
              <a:xfrm>
                <a:off x="1276688" y="2566988"/>
                <a:ext cx="1944600" cy="1569600"/>
                <a:chOff x="1271925" y="2571750"/>
                <a:chExt cx="1944600" cy="1569600"/>
              </a:xfrm>
            </p:grpSpPr>
            <p:sp>
              <p:nvSpPr>
                <p:cNvPr id="375" name="Google Shape;375;p46"/>
                <p:cNvSpPr/>
                <p:nvPr/>
              </p:nvSpPr>
              <p:spPr>
                <a:xfrm flipH="1">
                  <a:off x="1271925" y="25717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txBox="1"/>
                <p:nvPr/>
              </p:nvSpPr>
              <p:spPr>
                <a:xfrm>
                  <a:off x="1445011" y="2830969"/>
                  <a:ext cx="1598400" cy="105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Closely Uses A</a:t>
                  </a:r>
                  <a:endParaRPr sz="1600">
                    <a:solidFill>
                      <a:srgbClr val="FFFFFF"/>
                    </a:solidFill>
                    <a:latin typeface="Roboto"/>
                    <a:ea typeface="Roboto"/>
                    <a:cs typeface="Roboto"/>
                    <a:sym typeface="Roboto"/>
                  </a:endParaRPr>
                </a:p>
              </p:txBody>
            </p:sp>
          </p:grpSp>
          <p:grpSp>
            <p:nvGrpSpPr>
              <p:cNvPr id="377" name="Google Shape;377;p46"/>
              <p:cNvGrpSpPr/>
              <p:nvPr/>
            </p:nvGrpSpPr>
            <p:grpSpPr>
              <a:xfrm>
                <a:off x="3216519" y="2566988"/>
                <a:ext cx="1944600" cy="1569600"/>
                <a:chOff x="3216519" y="2571750"/>
                <a:chExt cx="1944600" cy="1569600"/>
              </a:xfrm>
            </p:grpSpPr>
            <p:sp>
              <p:nvSpPr>
                <p:cNvPr id="378" name="Google Shape;378;p46"/>
                <p:cNvSpPr/>
                <p:nvPr/>
              </p:nvSpPr>
              <p:spPr>
                <a:xfrm rot="10800000">
                  <a:off x="3216519" y="25717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6"/>
                <p:cNvSpPr txBox="1"/>
                <p:nvPr/>
              </p:nvSpPr>
              <p:spPr>
                <a:xfrm>
                  <a:off x="3389626" y="2894265"/>
                  <a:ext cx="1598400" cy="92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Holds Data Needed by A</a:t>
                  </a:r>
                  <a:endParaRPr sz="1600">
                    <a:solidFill>
                      <a:srgbClr val="FFFFFF"/>
                    </a:solidFill>
                    <a:latin typeface="Roboto"/>
                    <a:ea typeface="Roboto"/>
                    <a:cs typeface="Roboto"/>
                    <a:sym typeface="Roboto"/>
                  </a:endParaRPr>
                </a:p>
              </p:txBody>
            </p:sp>
          </p:grpSp>
        </p:grpSp>
        <p:grpSp>
          <p:nvGrpSpPr>
            <p:cNvPr id="380" name="Google Shape;380;p46"/>
            <p:cNvGrpSpPr/>
            <p:nvPr/>
          </p:nvGrpSpPr>
          <p:grpSpPr>
            <a:xfrm>
              <a:off x="1639858" y="4014793"/>
              <a:ext cx="243239" cy="223141"/>
              <a:chOff x="6029394" y="1760111"/>
              <a:chExt cx="498900" cy="569400"/>
            </a:xfrm>
          </p:grpSpPr>
          <p:sp>
            <p:nvSpPr>
              <p:cNvPr id="381" name="Google Shape;381;p46"/>
              <p:cNvSpPr/>
              <p:nvPr/>
            </p:nvSpPr>
            <p:spPr>
              <a:xfrm>
                <a:off x="6029394" y="1760111"/>
                <a:ext cx="498900" cy="56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6129593" y="1881908"/>
                <a:ext cx="298500" cy="325800"/>
              </a:xfrm>
              <a:prstGeom prst="mathPlus">
                <a:avLst>
                  <a:gd fmla="val 9900" name="adj1"/>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83" name="Google Shape;383;p46"/>
          <p:cNvPicPr preferRelativeResize="0"/>
          <p:nvPr/>
        </p:nvPicPr>
        <p:blipFill rotWithShape="1">
          <a:blip r:embed="rId3">
            <a:alphaModFix/>
          </a:blip>
          <a:srcRect b="0" l="39856" r="0" t="2553"/>
          <a:stretch/>
        </p:blipFill>
        <p:spPr>
          <a:xfrm>
            <a:off x="4907625" y="1436400"/>
            <a:ext cx="3924701" cy="3587249"/>
          </a:xfrm>
          <a:prstGeom prst="rect">
            <a:avLst/>
          </a:prstGeom>
          <a:noFill/>
          <a:ln>
            <a:noFill/>
          </a:ln>
        </p:spPr>
      </p:pic>
      <p:grpSp>
        <p:nvGrpSpPr>
          <p:cNvPr id="384" name="Google Shape;384;p46"/>
          <p:cNvGrpSpPr/>
          <p:nvPr/>
        </p:nvGrpSpPr>
        <p:grpSpPr>
          <a:xfrm>
            <a:off x="5168549" y="1436399"/>
            <a:ext cx="3104400" cy="3519825"/>
            <a:chOff x="5168549" y="1277474"/>
            <a:chExt cx="3104400" cy="3519825"/>
          </a:xfrm>
        </p:grpSpPr>
        <p:pic>
          <p:nvPicPr>
            <p:cNvPr id="385" name="Google Shape;385;p46"/>
            <p:cNvPicPr preferRelativeResize="0"/>
            <p:nvPr/>
          </p:nvPicPr>
          <p:blipFill>
            <a:blip r:embed="rId4">
              <a:alphaModFix/>
            </a:blip>
            <a:stretch>
              <a:fillRect/>
            </a:stretch>
          </p:blipFill>
          <p:spPr>
            <a:xfrm>
              <a:off x="6347949" y="4223649"/>
              <a:ext cx="573650" cy="573650"/>
            </a:xfrm>
            <a:prstGeom prst="rect">
              <a:avLst/>
            </a:prstGeom>
            <a:noFill/>
            <a:ln>
              <a:noFill/>
            </a:ln>
          </p:spPr>
        </p:pic>
        <p:pic>
          <p:nvPicPr>
            <p:cNvPr id="386" name="Google Shape;386;p46"/>
            <p:cNvPicPr preferRelativeResize="0"/>
            <p:nvPr/>
          </p:nvPicPr>
          <p:blipFill>
            <a:blip r:embed="rId4">
              <a:alphaModFix/>
            </a:blip>
            <a:stretch>
              <a:fillRect/>
            </a:stretch>
          </p:blipFill>
          <p:spPr>
            <a:xfrm>
              <a:off x="5168549" y="3785999"/>
              <a:ext cx="573650" cy="573650"/>
            </a:xfrm>
            <a:prstGeom prst="rect">
              <a:avLst/>
            </a:prstGeom>
            <a:noFill/>
            <a:ln>
              <a:noFill/>
            </a:ln>
          </p:spPr>
        </p:pic>
        <p:pic>
          <p:nvPicPr>
            <p:cNvPr id="387" name="Google Shape;387;p46"/>
            <p:cNvPicPr preferRelativeResize="0"/>
            <p:nvPr/>
          </p:nvPicPr>
          <p:blipFill>
            <a:blip r:embed="rId4">
              <a:alphaModFix/>
            </a:blip>
            <a:stretch>
              <a:fillRect/>
            </a:stretch>
          </p:blipFill>
          <p:spPr>
            <a:xfrm>
              <a:off x="5531649" y="2227274"/>
              <a:ext cx="573650" cy="573650"/>
            </a:xfrm>
            <a:prstGeom prst="rect">
              <a:avLst/>
            </a:prstGeom>
            <a:noFill/>
            <a:ln>
              <a:noFill/>
            </a:ln>
          </p:spPr>
        </p:pic>
        <p:pic>
          <p:nvPicPr>
            <p:cNvPr id="388" name="Google Shape;388;p46"/>
            <p:cNvPicPr preferRelativeResize="0"/>
            <p:nvPr/>
          </p:nvPicPr>
          <p:blipFill>
            <a:blip r:embed="rId4">
              <a:alphaModFix/>
            </a:blip>
            <a:stretch>
              <a:fillRect/>
            </a:stretch>
          </p:blipFill>
          <p:spPr>
            <a:xfrm>
              <a:off x="7049599" y="2742149"/>
              <a:ext cx="573650" cy="573650"/>
            </a:xfrm>
            <a:prstGeom prst="rect">
              <a:avLst/>
            </a:prstGeom>
            <a:noFill/>
            <a:ln>
              <a:noFill/>
            </a:ln>
          </p:spPr>
        </p:pic>
        <p:pic>
          <p:nvPicPr>
            <p:cNvPr id="389" name="Google Shape;389;p46"/>
            <p:cNvPicPr preferRelativeResize="0"/>
            <p:nvPr/>
          </p:nvPicPr>
          <p:blipFill>
            <a:blip r:embed="rId4">
              <a:alphaModFix/>
            </a:blip>
            <a:stretch>
              <a:fillRect/>
            </a:stretch>
          </p:blipFill>
          <p:spPr>
            <a:xfrm>
              <a:off x="7699299" y="2284924"/>
              <a:ext cx="573650" cy="573650"/>
            </a:xfrm>
            <a:prstGeom prst="rect">
              <a:avLst/>
            </a:prstGeom>
            <a:noFill/>
            <a:ln>
              <a:noFill/>
            </a:ln>
          </p:spPr>
        </p:pic>
        <p:pic>
          <p:nvPicPr>
            <p:cNvPr id="390" name="Google Shape;390;p46"/>
            <p:cNvPicPr preferRelativeResize="0"/>
            <p:nvPr/>
          </p:nvPicPr>
          <p:blipFill>
            <a:blip r:embed="rId4">
              <a:alphaModFix/>
            </a:blip>
            <a:stretch>
              <a:fillRect/>
            </a:stretch>
          </p:blipFill>
          <p:spPr>
            <a:xfrm>
              <a:off x="6966649" y="1646562"/>
              <a:ext cx="573650" cy="573650"/>
            </a:xfrm>
            <a:prstGeom prst="rect">
              <a:avLst/>
            </a:prstGeom>
            <a:noFill/>
            <a:ln>
              <a:noFill/>
            </a:ln>
          </p:spPr>
        </p:pic>
        <p:pic>
          <p:nvPicPr>
            <p:cNvPr id="391" name="Google Shape;391;p46"/>
            <p:cNvPicPr preferRelativeResize="0"/>
            <p:nvPr/>
          </p:nvPicPr>
          <p:blipFill>
            <a:blip r:embed="rId4">
              <a:alphaModFix/>
            </a:blip>
            <a:stretch>
              <a:fillRect/>
            </a:stretch>
          </p:blipFill>
          <p:spPr>
            <a:xfrm>
              <a:off x="5321149" y="1277474"/>
              <a:ext cx="573650" cy="573650"/>
            </a:xfrm>
            <a:prstGeom prst="rect">
              <a:avLst/>
            </a:prstGeom>
            <a:noFill/>
            <a:ln>
              <a:noFill/>
            </a:ln>
          </p:spPr>
        </p:pic>
      </p:grpSp>
      <p:sp>
        <p:nvSpPr>
          <p:cNvPr id="392" name="Google Shape;392;p46"/>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Austin Walker | Team 5 Guys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Problem Continued</a:t>
            </a:r>
            <a:endParaRPr/>
          </a:p>
        </p:txBody>
      </p:sp>
      <p:sp>
        <p:nvSpPr>
          <p:cNvPr id="398" name="Google Shape;398;p47"/>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Austin Walker | Team 5 Guys</a:t>
            </a:r>
            <a:endParaRPr/>
          </a:p>
        </p:txBody>
      </p:sp>
      <p:grpSp>
        <p:nvGrpSpPr>
          <p:cNvPr id="399" name="Google Shape;399;p47"/>
          <p:cNvGrpSpPr/>
          <p:nvPr/>
        </p:nvGrpSpPr>
        <p:grpSpPr>
          <a:xfrm>
            <a:off x="311718" y="1977559"/>
            <a:ext cx="4119495" cy="2095783"/>
            <a:chOff x="190000" y="1436397"/>
            <a:chExt cx="2878752" cy="1464559"/>
          </a:xfrm>
        </p:grpSpPr>
        <p:grpSp>
          <p:nvGrpSpPr>
            <p:cNvPr id="400" name="Google Shape;400;p47"/>
            <p:cNvGrpSpPr/>
            <p:nvPr/>
          </p:nvGrpSpPr>
          <p:grpSpPr>
            <a:xfrm>
              <a:off x="190000" y="1436397"/>
              <a:ext cx="2878752" cy="1464559"/>
              <a:chOff x="311726" y="3441805"/>
              <a:chExt cx="2878752" cy="1369642"/>
            </a:xfrm>
          </p:grpSpPr>
          <p:grpSp>
            <p:nvGrpSpPr>
              <p:cNvPr id="401" name="Google Shape;401;p47"/>
              <p:cNvGrpSpPr/>
              <p:nvPr/>
            </p:nvGrpSpPr>
            <p:grpSpPr>
              <a:xfrm>
                <a:off x="311726" y="3441805"/>
                <a:ext cx="2878752" cy="1369642"/>
                <a:chOff x="1276688" y="1000959"/>
                <a:chExt cx="3884432" cy="3135628"/>
              </a:xfrm>
            </p:grpSpPr>
            <p:grpSp>
              <p:nvGrpSpPr>
                <p:cNvPr id="402" name="Google Shape;402;p47"/>
                <p:cNvGrpSpPr/>
                <p:nvPr/>
              </p:nvGrpSpPr>
              <p:grpSpPr>
                <a:xfrm>
                  <a:off x="3216519" y="1000959"/>
                  <a:ext cx="1944600" cy="1569600"/>
                  <a:chOff x="3216519" y="1002150"/>
                  <a:chExt cx="1944600" cy="1569600"/>
                </a:xfrm>
              </p:grpSpPr>
              <p:sp>
                <p:nvSpPr>
                  <p:cNvPr id="403" name="Google Shape;403;p47"/>
                  <p:cNvSpPr/>
                  <p:nvPr/>
                </p:nvSpPr>
                <p:spPr>
                  <a:xfrm flipH="1">
                    <a:off x="3216519" y="10021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txBox="1"/>
                  <p:nvPr/>
                </p:nvSpPr>
                <p:spPr>
                  <a:xfrm>
                    <a:off x="3389627" y="1556987"/>
                    <a:ext cx="15984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Records A</a:t>
                    </a:r>
                    <a:endParaRPr sz="1600">
                      <a:solidFill>
                        <a:srgbClr val="FFFFFF"/>
                      </a:solidFill>
                      <a:latin typeface="Roboto"/>
                      <a:ea typeface="Roboto"/>
                      <a:cs typeface="Roboto"/>
                      <a:sym typeface="Roboto"/>
                    </a:endParaRPr>
                  </a:p>
                </p:txBody>
              </p:sp>
            </p:grpSp>
            <p:grpSp>
              <p:nvGrpSpPr>
                <p:cNvPr id="405" name="Google Shape;405;p47"/>
                <p:cNvGrpSpPr/>
                <p:nvPr/>
              </p:nvGrpSpPr>
              <p:grpSpPr>
                <a:xfrm>
                  <a:off x="1276688" y="1000959"/>
                  <a:ext cx="1944600" cy="1569600"/>
                  <a:chOff x="1271925" y="1002150"/>
                  <a:chExt cx="1944600" cy="1569600"/>
                </a:xfrm>
              </p:grpSpPr>
              <p:sp>
                <p:nvSpPr>
                  <p:cNvPr id="406" name="Google Shape;406;p47"/>
                  <p:cNvSpPr/>
                  <p:nvPr/>
                </p:nvSpPr>
                <p:spPr>
                  <a:xfrm rot="10800000">
                    <a:off x="1271925" y="10021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txBox="1"/>
                  <p:nvPr/>
                </p:nvSpPr>
                <p:spPr>
                  <a:xfrm>
                    <a:off x="1445011" y="1575742"/>
                    <a:ext cx="1598400" cy="42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Contains A</a:t>
                    </a:r>
                    <a:endParaRPr sz="1600">
                      <a:solidFill>
                        <a:srgbClr val="FFFFFF"/>
                      </a:solidFill>
                      <a:latin typeface="Roboto"/>
                      <a:ea typeface="Roboto"/>
                      <a:cs typeface="Roboto"/>
                      <a:sym typeface="Roboto"/>
                    </a:endParaRPr>
                  </a:p>
                </p:txBody>
              </p:sp>
            </p:grpSp>
            <p:grpSp>
              <p:nvGrpSpPr>
                <p:cNvPr id="408" name="Google Shape;408;p47"/>
                <p:cNvGrpSpPr/>
                <p:nvPr/>
              </p:nvGrpSpPr>
              <p:grpSpPr>
                <a:xfrm>
                  <a:off x="1276688" y="2566988"/>
                  <a:ext cx="1944600" cy="1569600"/>
                  <a:chOff x="1271925" y="2571750"/>
                  <a:chExt cx="1944600" cy="1569600"/>
                </a:xfrm>
              </p:grpSpPr>
              <p:sp>
                <p:nvSpPr>
                  <p:cNvPr id="409" name="Google Shape;409;p47"/>
                  <p:cNvSpPr/>
                  <p:nvPr/>
                </p:nvSpPr>
                <p:spPr>
                  <a:xfrm flipH="1">
                    <a:off x="1271925" y="2571750"/>
                    <a:ext cx="1944600" cy="1569600"/>
                  </a:xfrm>
                  <a:prstGeom prst="round2DiagRect">
                    <a:avLst>
                      <a:gd fmla="val 0" name="adj1"/>
                      <a:gd fmla="val 17764"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txBox="1"/>
                  <p:nvPr/>
                </p:nvSpPr>
                <p:spPr>
                  <a:xfrm>
                    <a:off x="1445008" y="3153381"/>
                    <a:ext cx="15984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Closely Uses A</a:t>
                    </a:r>
                    <a:endParaRPr sz="1600">
                      <a:solidFill>
                        <a:srgbClr val="FFFFFF"/>
                      </a:solidFill>
                      <a:latin typeface="Roboto"/>
                      <a:ea typeface="Roboto"/>
                      <a:cs typeface="Roboto"/>
                      <a:sym typeface="Roboto"/>
                    </a:endParaRPr>
                  </a:p>
                </p:txBody>
              </p:sp>
            </p:grpSp>
            <p:grpSp>
              <p:nvGrpSpPr>
                <p:cNvPr id="411" name="Google Shape;411;p47"/>
                <p:cNvGrpSpPr/>
                <p:nvPr/>
              </p:nvGrpSpPr>
              <p:grpSpPr>
                <a:xfrm>
                  <a:off x="3216519" y="2566988"/>
                  <a:ext cx="1944600" cy="1569600"/>
                  <a:chOff x="3216519" y="2571750"/>
                  <a:chExt cx="1944600" cy="1569600"/>
                </a:xfrm>
              </p:grpSpPr>
              <p:sp>
                <p:nvSpPr>
                  <p:cNvPr id="412" name="Google Shape;412;p47"/>
                  <p:cNvSpPr/>
                  <p:nvPr/>
                </p:nvSpPr>
                <p:spPr>
                  <a:xfrm rot="10800000">
                    <a:off x="3216519" y="2571750"/>
                    <a:ext cx="1944600" cy="1569600"/>
                  </a:xfrm>
                  <a:prstGeom prst="round2DiagRect">
                    <a:avLst>
                      <a:gd fmla="val 0" name="adj1"/>
                      <a:gd fmla="val 17764"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txBox="1"/>
                  <p:nvPr/>
                </p:nvSpPr>
                <p:spPr>
                  <a:xfrm>
                    <a:off x="3389626" y="2894265"/>
                    <a:ext cx="1598400" cy="92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 Holds Data Needed by A</a:t>
                    </a:r>
                    <a:endParaRPr sz="1600">
                      <a:solidFill>
                        <a:srgbClr val="FFFFFF"/>
                      </a:solidFill>
                      <a:latin typeface="Roboto"/>
                      <a:ea typeface="Roboto"/>
                      <a:cs typeface="Roboto"/>
                      <a:sym typeface="Roboto"/>
                    </a:endParaRPr>
                  </a:p>
                </p:txBody>
              </p:sp>
            </p:grpSp>
          </p:grpSp>
          <p:grpSp>
            <p:nvGrpSpPr>
              <p:cNvPr id="414" name="Google Shape;414;p47"/>
              <p:cNvGrpSpPr/>
              <p:nvPr/>
            </p:nvGrpSpPr>
            <p:grpSpPr>
              <a:xfrm>
                <a:off x="1639557" y="4014814"/>
                <a:ext cx="243214" cy="223148"/>
                <a:chOff x="6029394" y="1760111"/>
                <a:chExt cx="498900" cy="569400"/>
              </a:xfrm>
            </p:grpSpPr>
            <p:sp>
              <p:nvSpPr>
                <p:cNvPr id="415" name="Google Shape;415;p47"/>
                <p:cNvSpPr/>
                <p:nvPr/>
              </p:nvSpPr>
              <p:spPr>
                <a:xfrm>
                  <a:off x="6029394" y="1760111"/>
                  <a:ext cx="498900" cy="56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6129593" y="1881908"/>
                  <a:ext cx="298500" cy="325800"/>
                </a:xfrm>
                <a:prstGeom prst="mathPlus">
                  <a:avLst>
                    <a:gd fmla="val 9900" name="adj1"/>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7" name="Google Shape;417;p47"/>
            <p:cNvSpPr/>
            <p:nvPr/>
          </p:nvSpPr>
          <p:spPr>
            <a:xfrm>
              <a:off x="275068" y="2413409"/>
              <a:ext cx="1247100" cy="267000"/>
            </a:xfrm>
            <a:prstGeom prst="rect">
              <a:avLst/>
            </a:prstGeom>
            <a:solidFill>
              <a:srgbClr val="980000">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8" name="Google Shape;418;p47"/>
            <p:cNvSpPr/>
            <p:nvPr/>
          </p:nvSpPr>
          <p:spPr>
            <a:xfrm>
              <a:off x="1716892" y="2323705"/>
              <a:ext cx="1247100" cy="359400"/>
            </a:xfrm>
            <a:prstGeom prst="rect">
              <a:avLst/>
            </a:prstGeom>
            <a:solidFill>
              <a:srgbClr val="FFFF00">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419" name="Google Shape;419;p47"/>
          <p:cNvGrpSpPr/>
          <p:nvPr/>
        </p:nvGrpSpPr>
        <p:grpSpPr>
          <a:xfrm>
            <a:off x="4931743" y="1559856"/>
            <a:ext cx="3778694" cy="2931187"/>
            <a:chOff x="5577875" y="1559875"/>
            <a:chExt cx="3132726" cy="2430100"/>
          </a:xfrm>
        </p:grpSpPr>
        <p:pic>
          <p:nvPicPr>
            <p:cNvPr id="420" name="Google Shape;420;p47"/>
            <p:cNvPicPr preferRelativeResize="0"/>
            <p:nvPr/>
          </p:nvPicPr>
          <p:blipFill rotWithShape="1">
            <a:blip r:embed="rId3">
              <a:alphaModFix/>
            </a:blip>
            <a:srcRect b="0" l="0" r="49277" t="0"/>
            <a:stretch/>
          </p:blipFill>
          <p:spPr>
            <a:xfrm>
              <a:off x="5577875" y="1559875"/>
              <a:ext cx="3132726" cy="2430100"/>
            </a:xfrm>
            <a:prstGeom prst="rect">
              <a:avLst/>
            </a:prstGeom>
            <a:noFill/>
            <a:ln>
              <a:noFill/>
            </a:ln>
          </p:spPr>
        </p:pic>
        <p:sp>
          <p:nvSpPr>
            <p:cNvPr id="421" name="Google Shape;421;p47"/>
            <p:cNvSpPr/>
            <p:nvPr/>
          </p:nvSpPr>
          <p:spPr>
            <a:xfrm>
              <a:off x="6156599" y="2719877"/>
              <a:ext cx="2090700" cy="123000"/>
            </a:xfrm>
            <a:prstGeom prst="rect">
              <a:avLst/>
            </a:prstGeom>
            <a:solidFill>
              <a:srgbClr val="980000">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 name="Google Shape;422;p47"/>
            <p:cNvSpPr/>
            <p:nvPr/>
          </p:nvSpPr>
          <p:spPr>
            <a:xfrm>
              <a:off x="6156599" y="2493981"/>
              <a:ext cx="1840200" cy="135600"/>
            </a:xfrm>
            <a:prstGeom prst="rect">
              <a:avLst/>
            </a:prstGeom>
            <a:solidFill>
              <a:srgbClr val="FFFF00">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 name="Google Shape;423;p47"/>
            <p:cNvSpPr/>
            <p:nvPr/>
          </p:nvSpPr>
          <p:spPr>
            <a:xfrm>
              <a:off x="6155293" y="2949463"/>
              <a:ext cx="2090700" cy="123000"/>
            </a:xfrm>
            <a:prstGeom prst="rect">
              <a:avLst/>
            </a:prstGeom>
            <a:solidFill>
              <a:srgbClr val="FF00FF">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4" name="Google Shape;424;p47"/>
            <p:cNvSpPr/>
            <p:nvPr/>
          </p:nvSpPr>
          <p:spPr>
            <a:xfrm>
              <a:off x="6156599" y="3842409"/>
              <a:ext cx="1671300" cy="109500"/>
            </a:xfrm>
            <a:prstGeom prst="rect">
              <a:avLst/>
            </a:prstGeom>
            <a:solidFill>
              <a:srgbClr val="980000">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425" name="Google Shape;425;p47"/>
          <p:cNvSpPr/>
          <p:nvPr/>
        </p:nvSpPr>
        <p:spPr>
          <a:xfrm>
            <a:off x="2475975" y="2291349"/>
            <a:ext cx="1784700" cy="382200"/>
          </a:xfrm>
          <a:prstGeom prst="rect">
            <a:avLst/>
          </a:prstGeom>
          <a:solidFill>
            <a:srgbClr val="FF00FF">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8"/>
          <p:cNvPicPr preferRelativeResize="0"/>
          <p:nvPr/>
        </p:nvPicPr>
        <p:blipFill rotWithShape="1">
          <a:blip r:embed="rId3">
            <a:alphaModFix/>
          </a:blip>
          <a:srcRect b="4067" l="0" r="26079" t="0"/>
          <a:stretch/>
        </p:blipFill>
        <p:spPr>
          <a:xfrm>
            <a:off x="1945075" y="1412925"/>
            <a:ext cx="5845427" cy="3203201"/>
          </a:xfrm>
          <a:prstGeom prst="rect">
            <a:avLst/>
          </a:prstGeom>
          <a:noFill/>
          <a:ln>
            <a:noFill/>
          </a:ln>
        </p:spPr>
      </p:pic>
      <p:sp>
        <p:nvSpPr>
          <p:cNvPr id="431" name="Google Shape;431;p4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a:t>
            </a:r>
            <a:endParaRPr/>
          </a:p>
        </p:txBody>
      </p:sp>
      <p:sp>
        <p:nvSpPr>
          <p:cNvPr id="432" name="Google Shape;432;p48"/>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Austin Walker | Team 5 Guys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Controller</a:t>
            </a:r>
            <a:endParaRPr/>
          </a:p>
        </p:txBody>
      </p:sp>
      <p:sp>
        <p:nvSpPr>
          <p:cNvPr id="438" name="Google Shape;438;p49"/>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it?</a:t>
            </a:r>
            <a:endParaRPr/>
          </a:p>
          <a:p>
            <a:pPr indent="0" lvl="0" marL="0" rtl="0" algn="l">
              <a:spcBef>
                <a:spcPts val="1200"/>
              </a:spcBef>
              <a:spcAft>
                <a:spcPts val="1200"/>
              </a:spcAft>
              <a:buNone/>
            </a:pPr>
            <a:r>
              <a:rPr lang="en"/>
              <a:t>The Controller pattern assigns the responsibility of handling system events to a </a:t>
            </a:r>
            <a:r>
              <a:rPr b="1" lang="en"/>
              <a:t>non-UI</a:t>
            </a:r>
            <a:r>
              <a:rPr lang="en"/>
              <a:t> class that represents either the entire system or a specific use case. A controller object is a </a:t>
            </a:r>
            <a:r>
              <a:rPr b="1" lang="en"/>
              <a:t>non-UI</a:t>
            </a:r>
            <a:r>
              <a:rPr lang="en"/>
              <a:t> entity tasked with receiving or handling system events.</a:t>
            </a:r>
            <a:endParaRPr/>
          </a:p>
        </p:txBody>
      </p:sp>
      <p:sp>
        <p:nvSpPr>
          <p:cNvPr id="439" name="Google Shape;439;p49"/>
          <p:cNvSpPr txBox="1"/>
          <p:nvPr>
            <p:ph idx="2" type="subTitle"/>
          </p:nvPr>
        </p:nvSpPr>
        <p:spPr>
          <a:xfrm>
            <a:off x="190000" y="4827875"/>
            <a:ext cx="8520600" cy="237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Shawn Young | Nautilus</a:t>
            </a:r>
            <a:endParaRPr/>
          </a:p>
        </p:txBody>
      </p:sp>
      <p:pic>
        <p:nvPicPr>
          <p:cNvPr id="440" name="Google Shape;440;p49"/>
          <p:cNvPicPr preferRelativeResize="0"/>
          <p:nvPr/>
        </p:nvPicPr>
        <p:blipFill>
          <a:blip r:embed="rId3">
            <a:alphaModFix/>
          </a:blip>
          <a:stretch>
            <a:fillRect/>
          </a:stretch>
        </p:blipFill>
        <p:spPr>
          <a:xfrm>
            <a:off x="2764400" y="3237188"/>
            <a:ext cx="4267200" cy="1590675"/>
          </a:xfrm>
          <a:prstGeom prst="rect">
            <a:avLst/>
          </a:prstGeom>
          <a:noFill/>
          <a:ln>
            <a:noFill/>
          </a:ln>
        </p:spPr>
      </p:pic>
      <p:sp>
        <p:nvSpPr>
          <p:cNvPr id="441" name="Google Shape;441;p49"/>
          <p:cNvSpPr txBox="1"/>
          <p:nvPr/>
        </p:nvSpPr>
        <p:spPr>
          <a:xfrm>
            <a:off x="4207600" y="4476450"/>
            <a:ext cx="48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UI</a:t>
            </a:r>
            <a:endParaRPr b="1" sz="1300">
              <a:latin typeface="Roboto"/>
              <a:ea typeface="Roboto"/>
              <a:cs typeface="Roboto"/>
              <a:sym typeface="Roboto"/>
            </a:endParaRPr>
          </a:p>
        </p:txBody>
      </p:sp>
      <p:sp>
        <p:nvSpPr>
          <p:cNvPr id="442" name="Google Shape;442;p49"/>
          <p:cNvSpPr txBox="1"/>
          <p:nvPr/>
        </p:nvSpPr>
        <p:spPr>
          <a:xfrm>
            <a:off x="5165200" y="4180025"/>
            <a:ext cx="15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oboto"/>
                <a:ea typeface="Roboto"/>
                <a:cs typeface="Roboto"/>
                <a:sym typeface="Roboto"/>
              </a:rPr>
              <a:t>System Event</a:t>
            </a:r>
            <a:endParaRPr b="1" sz="1100">
              <a:latin typeface="Roboto"/>
              <a:ea typeface="Roboto"/>
              <a:cs typeface="Roboto"/>
              <a:sym typeface="Roboto"/>
            </a:endParaRPr>
          </a:p>
        </p:txBody>
      </p:sp>
      <p:sp>
        <p:nvSpPr>
          <p:cNvPr id="443" name="Google Shape;443;p49"/>
          <p:cNvSpPr txBox="1"/>
          <p:nvPr/>
        </p:nvSpPr>
        <p:spPr>
          <a:xfrm>
            <a:off x="6638800" y="3302400"/>
            <a:ext cx="207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Controller</a:t>
            </a:r>
            <a:endParaRPr b="1" sz="13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Controller - Problem and Solution</a:t>
            </a:r>
            <a:endParaRPr/>
          </a:p>
        </p:txBody>
      </p:sp>
      <p:sp>
        <p:nvSpPr>
          <p:cNvPr id="449" name="Google Shape;449;p50"/>
          <p:cNvSpPr txBox="1"/>
          <p:nvPr>
            <p:ph idx="1" type="body"/>
          </p:nvPr>
        </p:nvSpPr>
        <p:spPr>
          <a:xfrm>
            <a:off x="190000" y="1436400"/>
            <a:ext cx="8817600" cy="336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What first object </a:t>
            </a:r>
            <a:r>
              <a:rPr b="1" lang="en"/>
              <a:t>beyond the UI layer</a:t>
            </a:r>
            <a:r>
              <a:rPr lang="en"/>
              <a:t> receives and coordinates (“controls”) a system event?</a:t>
            </a:r>
            <a:endParaRPr/>
          </a:p>
          <a:p>
            <a:pPr indent="0" lvl="0" marL="0" rtl="0" algn="l">
              <a:spcBef>
                <a:spcPts val="1200"/>
              </a:spcBef>
              <a:spcAft>
                <a:spcPts val="0"/>
              </a:spcAft>
              <a:buNone/>
            </a:pPr>
            <a:r>
              <a:rPr lang="en"/>
              <a:t>Assign a responsibility to a class based on one of the following:</a:t>
            </a:r>
            <a:endParaRPr/>
          </a:p>
          <a:p>
            <a:pPr indent="-314960" lvl="0" marL="457200" rtl="0" algn="l">
              <a:spcBef>
                <a:spcPts val="1200"/>
              </a:spcBef>
              <a:spcAft>
                <a:spcPts val="0"/>
              </a:spcAft>
              <a:buSzPct val="100000"/>
              <a:buChar char="●"/>
            </a:pPr>
            <a:r>
              <a:rPr lang="en"/>
              <a:t>Class is “root object” for overall system or major subsystem. (Façade Controller)</a:t>
            </a:r>
            <a:endParaRPr/>
          </a:p>
          <a:p>
            <a:pPr indent="-314960" lvl="0" marL="457200" rtl="0" algn="l">
              <a:spcBef>
                <a:spcPts val="0"/>
              </a:spcBef>
              <a:spcAft>
                <a:spcPts val="0"/>
              </a:spcAft>
              <a:buSzPct val="100000"/>
              <a:buChar char="●"/>
            </a:pPr>
            <a:r>
              <a:rPr lang="en"/>
              <a:t>A new class based on use case name. (Use Case Controller)</a:t>
            </a:r>
            <a:endParaRPr/>
          </a:p>
          <a:p>
            <a:pPr indent="0" lvl="0" marL="0" rtl="0" algn="l">
              <a:spcBef>
                <a:spcPts val="1200"/>
              </a:spcBef>
              <a:spcAft>
                <a:spcPts val="0"/>
              </a:spcAft>
              <a:buNone/>
            </a:pPr>
            <a:r>
              <a:rPr lang="en"/>
              <a:t>Example: Imagine a banking system with use cases like "Open Account," "Close Account," "Transfer Funds," and "Check Balance."</a:t>
            </a:r>
            <a:endParaRPr/>
          </a:p>
          <a:p>
            <a:pPr indent="0" lvl="0" marL="0" rtl="0" algn="l">
              <a:spcBef>
                <a:spcPts val="1200"/>
              </a:spcBef>
              <a:spcAft>
                <a:spcPts val="0"/>
              </a:spcAft>
              <a:buNone/>
            </a:pPr>
            <a:r>
              <a:rPr lang="en"/>
              <a:t>A Facade Controller (BankSystemController) could act as a centralized entry point that receives system events for all of these use cases and delegates to them appropriately.</a:t>
            </a:r>
            <a:endParaRPr/>
          </a:p>
          <a:p>
            <a:pPr indent="0" lvl="0" marL="0" rtl="0" algn="l">
              <a:spcBef>
                <a:spcPts val="1200"/>
              </a:spcBef>
              <a:spcAft>
                <a:spcPts val="0"/>
              </a:spcAft>
              <a:buNone/>
            </a:pPr>
            <a:r>
              <a:rPr lang="en"/>
              <a:t>A Use Case Controller might handle a specific use case like OpenAccountController or TransferFundsController, each focusing solely on the tasks related to that individual operation.</a:t>
            </a:r>
            <a:endParaRPr/>
          </a:p>
          <a:p>
            <a:pPr indent="0" lvl="0" marL="0" rtl="0" algn="l">
              <a:spcBef>
                <a:spcPts val="1200"/>
              </a:spcBef>
              <a:spcAft>
                <a:spcPts val="1200"/>
              </a:spcAft>
              <a:buNone/>
            </a:pPr>
            <a:r>
              <a:t/>
            </a:r>
            <a:endParaRPr/>
          </a:p>
        </p:txBody>
      </p:sp>
      <p:sp>
        <p:nvSpPr>
          <p:cNvPr id="450" name="Google Shape;450;p50"/>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Shawn Young | Nautilus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Controller - Some Issues</a:t>
            </a:r>
            <a:endParaRPr/>
          </a:p>
        </p:txBody>
      </p:sp>
      <p:sp>
        <p:nvSpPr>
          <p:cNvPr id="456" name="Google Shape;456;p51"/>
          <p:cNvSpPr txBox="1"/>
          <p:nvPr>
            <p:ph idx="1" type="body"/>
          </p:nvPr>
        </p:nvSpPr>
        <p:spPr>
          <a:xfrm>
            <a:off x="190000" y="1282325"/>
            <a:ext cx="8642400" cy="1759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Most common issue is to have too few controllers making them “bloated controllers”, this leads to low cohesion. You m</a:t>
            </a:r>
            <a:r>
              <a:rPr lang="en"/>
              <a:t>ust have a balance between having too many controllers and too few controllers.</a:t>
            </a:r>
            <a:endParaRPr/>
          </a:p>
          <a:p>
            <a:pPr indent="0" lvl="0" marL="0" rtl="0" algn="l">
              <a:spcBef>
                <a:spcPts val="0"/>
              </a:spcBef>
              <a:spcAft>
                <a:spcPts val="0"/>
              </a:spcAft>
              <a:buNone/>
            </a:pPr>
            <a:r>
              <a:rPr lang="en"/>
              <a:t>Examples:</a:t>
            </a:r>
            <a:endParaRPr/>
          </a:p>
          <a:p>
            <a:pPr indent="-322580" lvl="0" marL="457200" rtl="0" algn="l">
              <a:spcBef>
                <a:spcPts val="1200"/>
              </a:spcBef>
              <a:spcAft>
                <a:spcPts val="0"/>
              </a:spcAft>
              <a:buSzPct val="100000"/>
              <a:buChar char="●"/>
            </a:pPr>
            <a:r>
              <a:rPr lang="en"/>
              <a:t>Single controller classes for every single event (Façade Controller)</a:t>
            </a:r>
            <a:endParaRPr/>
          </a:p>
          <a:p>
            <a:pPr indent="-322580" lvl="0" marL="457200" rtl="0" algn="l">
              <a:spcBef>
                <a:spcPts val="0"/>
              </a:spcBef>
              <a:spcAft>
                <a:spcPts val="0"/>
              </a:spcAft>
              <a:buSzPct val="100000"/>
              <a:buChar char="●"/>
            </a:pPr>
            <a:r>
              <a:rPr lang="en"/>
              <a:t>Controller performs many of the events itself rather than delegating work</a:t>
            </a:r>
            <a:endParaRPr/>
          </a:p>
          <a:p>
            <a:pPr indent="-322580" lvl="0" marL="457200" rtl="0" algn="l">
              <a:spcBef>
                <a:spcPts val="0"/>
              </a:spcBef>
              <a:spcAft>
                <a:spcPts val="0"/>
              </a:spcAft>
              <a:buSzPct val="100000"/>
              <a:buChar char="●"/>
            </a:pPr>
            <a:r>
              <a:rPr lang="en"/>
              <a:t>Controller maintains a lot of state information about the system (i.e. variables and attributes)</a:t>
            </a:r>
            <a:endParaRPr/>
          </a:p>
        </p:txBody>
      </p:sp>
      <p:sp>
        <p:nvSpPr>
          <p:cNvPr id="457" name="Google Shape;457;p51"/>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Shawn Young | Nautilus</a:t>
            </a:r>
            <a:endParaRPr/>
          </a:p>
        </p:txBody>
      </p:sp>
      <p:pic>
        <p:nvPicPr>
          <p:cNvPr id="458" name="Google Shape;458;p51"/>
          <p:cNvPicPr preferRelativeResize="0"/>
          <p:nvPr/>
        </p:nvPicPr>
        <p:blipFill>
          <a:blip r:embed="rId3">
            <a:alphaModFix/>
          </a:blip>
          <a:stretch>
            <a:fillRect/>
          </a:stretch>
        </p:blipFill>
        <p:spPr>
          <a:xfrm>
            <a:off x="3116366" y="3041425"/>
            <a:ext cx="6027634" cy="210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Polymorphism</a:t>
            </a:r>
            <a:endParaRPr/>
          </a:p>
        </p:txBody>
      </p:sp>
      <p:sp>
        <p:nvSpPr>
          <p:cNvPr id="464" name="Google Shape;464;p52"/>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Handling objects based on the class they belong to and creating pluggable software components</a:t>
            </a:r>
            <a:endParaRPr/>
          </a:p>
          <a:p>
            <a:pPr indent="0" lvl="0" marL="0" rtl="0" algn="l">
              <a:spcBef>
                <a:spcPts val="1200"/>
              </a:spcBef>
              <a:spcAft>
                <a:spcPts val="1200"/>
              </a:spcAft>
              <a:buNone/>
            </a:pPr>
            <a:r>
              <a:rPr lang="en"/>
              <a:t>Solution: When behaviors vary depending on class, the differences need to be assigned to specific classes where the behaviors differ</a:t>
            </a:r>
            <a:endParaRPr/>
          </a:p>
        </p:txBody>
      </p:sp>
      <p:pic>
        <p:nvPicPr>
          <p:cNvPr id="465" name="Google Shape;465;p52"/>
          <p:cNvPicPr preferRelativeResize="0"/>
          <p:nvPr/>
        </p:nvPicPr>
        <p:blipFill>
          <a:blip r:embed="rId3">
            <a:alphaModFix/>
          </a:blip>
          <a:stretch>
            <a:fillRect/>
          </a:stretch>
        </p:blipFill>
        <p:spPr>
          <a:xfrm>
            <a:off x="311725" y="2882613"/>
            <a:ext cx="3848100" cy="1819275"/>
          </a:xfrm>
          <a:prstGeom prst="rect">
            <a:avLst/>
          </a:prstGeom>
          <a:noFill/>
          <a:ln>
            <a:noFill/>
          </a:ln>
        </p:spPr>
      </p:pic>
      <p:sp>
        <p:nvSpPr>
          <p:cNvPr id="466" name="Google Shape;466;p52"/>
          <p:cNvSpPr txBox="1"/>
          <p:nvPr/>
        </p:nvSpPr>
        <p:spPr>
          <a:xfrm>
            <a:off x="6504775" y="4670675"/>
            <a:ext cx="2562000" cy="44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Roboto"/>
                <a:ea typeface="Roboto"/>
                <a:cs typeface="Roboto"/>
                <a:sym typeface="Roboto"/>
              </a:rPr>
              <a:t>Emily Smith | Penguine</a:t>
            </a:r>
            <a:endParaRPr sz="1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 Expert</a:t>
            </a:r>
            <a:endParaRPr/>
          </a:p>
        </p:txBody>
      </p:sp>
      <p:sp>
        <p:nvSpPr>
          <p:cNvPr id="472" name="Google Shape;472;p53"/>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a:t>
            </a:r>
            <a:r>
              <a:rPr lang="en"/>
              <a:t> What is the principle for assigning responsibilities to objects?</a:t>
            </a:r>
            <a:endParaRPr/>
          </a:p>
          <a:p>
            <a:pPr indent="0" lvl="0" marL="0" rtl="0" algn="l">
              <a:spcBef>
                <a:spcPts val="1200"/>
              </a:spcBef>
              <a:spcAft>
                <a:spcPts val="1200"/>
              </a:spcAft>
              <a:buNone/>
            </a:pPr>
            <a:r>
              <a:rPr b="1" lang="en"/>
              <a:t>Solution:</a:t>
            </a:r>
            <a:r>
              <a:rPr lang="en"/>
              <a:t> Responsibilities should be assigned to the class with the most information</a:t>
            </a:r>
            <a:endParaRPr/>
          </a:p>
        </p:txBody>
      </p:sp>
      <p:sp>
        <p:nvSpPr>
          <p:cNvPr id="473" name="Google Shape;473;p53"/>
          <p:cNvSpPr txBox="1"/>
          <p:nvPr/>
        </p:nvSpPr>
        <p:spPr>
          <a:xfrm>
            <a:off x="0" y="4712400"/>
            <a:ext cx="477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Amara Jeide | Make It Awesome</a:t>
            </a:r>
            <a:endParaRPr sz="16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 Expert - Example</a:t>
            </a:r>
            <a:endParaRPr/>
          </a:p>
        </p:txBody>
      </p:sp>
      <p:sp>
        <p:nvSpPr>
          <p:cNvPr id="479" name="Google Shape;479;p54"/>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GoalItems is the “expert” that handles tracking items and calculations with them</a:t>
            </a:r>
            <a:endParaRPr/>
          </a:p>
        </p:txBody>
      </p:sp>
      <p:sp>
        <p:nvSpPr>
          <p:cNvPr id="480" name="Google Shape;480;p54"/>
          <p:cNvSpPr txBox="1"/>
          <p:nvPr/>
        </p:nvSpPr>
        <p:spPr>
          <a:xfrm>
            <a:off x="0" y="4712400"/>
            <a:ext cx="477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Amara Jeide | Make It Awesome</a:t>
            </a:r>
            <a:endParaRPr sz="1600">
              <a:solidFill>
                <a:schemeClr val="dk2"/>
              </a:solidFill>
              <a:latin typeface="Roboto"/>
              <a:ea typeface="Roboto"/>
              <a:cs typeface="Roboto"/>
              <a:sym typeface="Roboto"/>
            </a:endParaRPr>
          </a:p>
        </p:txBody>
      </p:sp>
      <p:pic>
        <p:nvPicPr>
          <p:cNvPr id="481" name="Google Shape;481;p54"/>
          <p:cNvPicPr preferRelativeResize="0"/>
          <p:nvPr/>
        </p:nvPicPr>
        <p:blipFill>
          <a:blip r:embed="rId3">
            <a:alphaModFix/>
          </a:blip>
          <a:stretch>
            <a:fillRect/>
          </a:stretch>
        </p:blipFill>
        <p:spPr>
          <a:xfrm>
            <a:off x="4174575" y="2559545"/>
            <a:ext cx="3892701" cy="1114600"/>
          </a:xfrm>
          <a:prstGeom prst="rect">
            <a:avLst/>
          </a:prstGeom>
          <a:noFill/>
          <a:ln>
            <a:noFill/>
          </a:ln>
        </p:spPr>
      </p:pic>
      <p:pic>
        <p:nvPicPr>
          <p:cNvPr id="482" name="Google Shape;482;p54"/>
          <p:cNvPicPr preferRelativeResize="0"/>
          <p:nvPr/>
        </p:nvPicPr>
        <p:blipFill>
          <a:blip r:embed="rId4">
            <a:alphaModFix/>
          </a:blip>
          <a:stretch>
            <a:fillRect/>
          </a:stretch>
        </p:blipFill>
        <p:spPr>
          <a:xfrm>
            <a:off x="1602870" y="1893950"/>
            <a:ext cx="1918475" cy="2590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Protected Variations</a:t>
            </a:r>
            <a:endParaRPr/>
          </a:p>
        </p:txBody>
      </p:sp>
      <p:sp>
        <p:nvSpPr>
          <p:cNvPr id="488" name="Google Shape;488;p55"/>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a:t>
            </a:r>
            <a:r>
              <a:rPr lang="en"/>
              <a:t> Design a system where variations in one element does not affect other objects</a:t>
            </a:r>
            <a:endParaRPr/>
          </a:p>
          <a:p>
            <a:pPr indent="0" lvl="0" marL="0" rtl="0" algn="l">
              <a:spcBef>
                <a:spcPts val="1200"/>
              </a:spcBef>
              <a:spcAft>
                <a:spcPts val="1200"/>
              </a:spcAft>
              <a:buNone/>
            </a:pPr>
            <a:r>
              <a:rPr b="1" lang="en"/>
              <a:t>Solution:</a:t>
            </a:r>
            <a:r>
              <a:rPr lang="en"/>
              <a:t> Create an interface to make variable objects appear invariable </a:t>
            </a:r>
            <a:endParaRPr/>
          </a:p>
        </p:txBody>
      </p:sp>
      <p:sp>
        <p:nvSpPr>
          <p:cNvPr id="489" name="Google Shape;489;p55"/>
          <p:cNvSpPr txBox="1"/>
          <p:nvPr/>
        </p:nvSpPr>
        <p:spPr>
          <a:xfrm>
            <a:off x="0" y="4712400"/>
            <a:ext cx="417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Amara Jeide | Make It Awesome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97475" y="3458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Oral Exam </a:t>
            </a:r>
            <a:r>
              <a:rPr lang="en"/>
              <a:t>Requirements </a:t>
            </a:r>
            <a:endParaRPr/>
          </a:p>
          <a:p>
            <a:pPr indent="0" lvl="0" marL="0" rtl="0" algn="l">
              <a:spcBef>
                <a:spcPts val="0"/>
              </a:spcBef>
              <a:spcAft>
                <a:spcPts val="0"/>
              </a:spcAft>
              <a:buNone/>
            </a:pPr>
            <a:r>
              <a:rPr lang="en" sz="1355"/>
              <a:t>(these are documented better in the oral exam marking key)</a:t>
            </a:r>
            <a:endParaRPr sz="1355"/>
          </a:p>
        </p:txBody>
      </p:sp>
      <p:sp>
        <p:nvSpPr>
          <p:cNvPr id="111" name="Google Shape;111;p20"/>
          <p:cNvSpPr txBox="1"/>
          <p:nvPr/>
        </p:nvSpPr>
        <p:spPr>
          <a:xfrm>
            <a:off x="283225" y="1436300"/>
            <a:ext cx="8549100" cy="350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Roboto"/>
                <a:ea typeface="Roboto"/>
                <a:cs typeface="Roboto"/>
                <a:sym typeface="Roboto"/>
              </a:rPr>
              <a:t>Contribution </a:t>
            </a:r>
            <a:r>
              <a:rPr b="1" lang="en" sz="1600">
                <a:solidFill>
                  <a:schemeClr val="dk2"/>
                </a:solidFill>
                <a:latin typeface="Roboto"/>
                <a:ea typeface="Roboto"/>
                <a:cs typeface="Roboto"/>
                <a:sym typeface="Roboto"/>
              </a:rPr>
              <a:t>Requirements</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Your contribution to the game - d</a:t>
            </a:r>
            <a:r>
              <a:rPr lang="en" sz="1600">
                <a:solidFill>
                  <a:schemeClr val="dk2"/>
                </a:solidFill>
                <a:latin typeface="Roboto Light"/>
                <a:ea typeface="Roboto Light"/>
                <a:cs typeface="Roboto Light"/>
                <a:sym typeface="Roboto Light"/>
              </a:rPr>
              <a:t>escription</a:t>
            </a:r>
            <a:r>
              <a:rPr lang="en" sz="1600">
                <a:solidFill>
                  <a:schemeClr val="dk2"/>
                </a:solidFill>
                <a:latin typeface="Roboto Light"/>
                <a:ea typeface="Roboto Light"/>
                <a:cs typeface="Roboto Light"/>
                <a:sym typeface="Roboto Light"/>
              </a:rPr>
              <a:t> of feature</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Gantt chart self estimation - did your original estimation match your </a:t>
            </a:r>
            <a:r>
              <a:rPr lang="en" sz="1600">
                <a:solidFill>
                  <a:schemeClr val="dk2"/>
                </a:solidFill>
                <a:latin typeface="Roboto Light"/>
                <a:ea typeface="Roboto Light"/>
                <a:cs typeface="Roboto Light"/>
                <a:sym typeface="Roboto Light"/>
              </a:rPr>
              <a:t>actual</a:t>
            </a:r>
            <a:r>
              <a:rPr lang="en" sz="1600">
                <a:solidFill>
                  <a:schemeClr val="dk2"/>
                </a:solidFill>
                <a:latin typeface="Roboto Light"/>
                <a:ea typeface="Roboto Light"/>
                <a:cs typeface="Roboto Light"/>
                <a:sym typeface="Roboto Light"/>
              </a:rPr>
              <a:t> time</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play your game and point out where you code is called and ran </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Show your scripts and what methods of </a:t>
            </a:r>
            <a:r>
              <a:rPr lang="en" sz="1600">
                <a:solidFill>
                  <a:schemeClr val="dk2"/>
                </a:solidFill>
                <a:latin typeface="Roboto Light"/>
                <a:ea typeface="Roboto Light"/>
                <a:cs typeface="Roboto Light"/>
                <a:sym typeface="Roboto Light"/>
              </a:rPr>
              <a:t>yours was called</a:t>
            </a:r>
            <a:endParaRPr sz="1600">
              <a:solidFill>
                <a:schemeClr val="dk2"/>
              </a:solidFill>
              <a:latin typeface="Roboto Light"/>
              <a:ea typeface="Roboto Light"/>
              <a:cs typeface="Roboto Light"/>
              <a:sym typeface="Roboto Light"/>
            </a:endParaRPr>
          </a:p>
          <a:p>
            <a:pPr indent="0" lvl="0" marL="0" rtl="0" algn="l">
              <a:spcBef>
                <a:spcPts val="0"/>
              </a:spcBef>
              <a:spcAft>
                <a:spcPts val="0"/>
              </a:spcAft>
              <a:buNone/>
            </a:pPr>
            <a:r>
              <a:rPr b="1" lang="en" sz="1600">
                <a:solidFill>
                  <a:schemeClr val="dk2"/>
                </a:solidFill>
                <a:latin typeface="Roboto"/>
                <a:ea typeface="Roboto"/>
                <a:cs typeface="Roboto"/>
                <a:sym typeface="Roboto"/>
              </a:rPr>
              <a:t>Technical Requirements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Test plan walk through</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Well documented prefab explanation</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Show a class in our code and where there could be either static or dynamic binding</a:t>
            </a:r>
            <a:endParaRPr sz="1600">
              <a:solidFill>
                <a:schemeClr val="dk2"/>
              </a:solidFill>
              <a:latin typeface="Roboto Light"/>
              <a:ea typeface="Roboto Light"/>
              <a:cs typeface="Roboto Light"/>
              <a:sym typeface="Roboto Light"/>
            </a:endParaRPr>
          </a:p>
          <a:p>
            <a:pPr indent="-330200" lvl="1" marL="9144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You will also need to add a virtual function in your code</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Example of reuse in code - where you violate copylaw</a:t>
            </a:r>
            <a:endParaRPr sz="1600">
              <a:solidFill>
                <a:schemeClr val="dk2"/>
              </a:solidFill>
              <a:latin typeface="Roboto Light"/>
              <a:ea typeface="Roboto Light"/>
              <a:cs typeface="Roboto Light"/>
              <a:sym typeface="Roboto Light"/>
            </a:endParaRPr>
          </a:p>
          <a:p>
            <a:pPr indent="-330200" lvl="0" marL="457200" rtl="0" algn="l">
              <a:spcBef>
                <a:spcPts val="0"/>
              </a:spcBef>
              <a:spcAft>
                <a:spcPts val="0"/>
              </a:spcAft>
              <a:buClr>
                <a:schemeClr val="dk2"/>
              </a:buClr>
              <a:buSzPts val="1600"/>
              <a:buFont typeface="Roboto Light"/>
              <a:buChar char="●"/>
            </a:pPr>
            <a:r>
              <a:rPr lang="en" sz="1600">
                <a:solidFill>
                  <a:schemeClr val="dk2"/>
                </a:solidFill>
                <a:latin typeface="Roboto Light"/>
                <a:ea typeface="Roboto Light"/>
                <a:cs typeface="Roboto Light"/>
                <a:sym typeface="Roboto Light"/>
              </a:rPr>
              <a:t>Code patterns (1 big or 2 small ones)</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p:txBody>
      </p:sp>
      <p:sp>
        <p:nvSpPr>
          <p:cNvPr id="112" name="Google Shape;112;p20"/>
          <p:cNvSpPr txBox="1"/>
          <p:nvPr/>
        </p:nvSpPr>
        <p:spPr>
          <a:xfrm>
            <a:off x="190000" y="4827875"/>
            <a:ext cx="8520600" cy="237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1200"/>
              </a:spcAft>
              <a:buNone/>
            </a:pPr>
            <a:r>
              <a:rPr lang="en">
                <a:solidFill>
                  <a:srgbClr val="666666"/>
                </a:solidFill>
                <a:latin typeface="Roboto Light"/>
                <a:ea typeface="Roboto Light"/>
                <a:cs typeface="Roboto Light"/>
                <a:sym typeface="Roboto Light"/>
              </a:rPr>
              <a:t>Casey Jensen | MILCCN</a:t>
            </a:r>
            <a:endParaRPr>
              <a:solidFill>
                <a:srgbClr val="666666"/>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Protected Variations - Example</a:t>
            </a:r>
            <a:endParaRPr/>
          </a:p>
        </p:txBody>
      </p:sp>
      <p:sp>
        <p:nvSpPr>
          <p:cNvPr id="495" name="Google Shape;495;p5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Interface</a:t>
            </a:r>
            <a:endParaRPr/>
          </a:p>
        </p:txBody>
      </p:sp>
      <p:sp>
        <p:nvSpPr>
          <p:cNvPr id="496" name="Google Shape;496;p5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Protects variable code</a:t>
            </a:r>
            <a:endParaRPr/>
          </a:p>
        </p:txBody>
      </p:sp>
      <p:pic>
        <p:nvPicPr>
          <p:cNvPr id="497" name="Google Shape;497;p56"/>
          <p:cNvPicPr preferRelativeResize="0"/>
          <p:nvPr/>
        </p:nvPicPr>
        <p:blipFill rotWithShape="1">
          <a:blip r:embed="rId3">
            <a:alphaModFix/>
          </a:blip>
          <a:srcRect b="0" l="0" r="6933" t="0"/>
          <a:stretch/>
        </p:blipFill>
        <p:spPr>
          <a:xfrm>
            <a:off x="311700" y="2616238"/>
            <a:ext cx="4335951" cy="855125"/>
          </a:xfrm>
          <a:prstGeom prst="rect">
            <a:avLst/>
          </a:prstGeom>
          <a:noFill/>
          <a:ln>
            <a:noFill/>
          </a:ln>
        </p:spPr>
      </p:pic>
      <p:pic>
        <p:nvPicPr>
          <p:cNvPr id="498" name="Google Shape;498;p56"/>
          <p:cNvPicPr preferRelativeResize="0"/>
          <p:nvPr/>
        </p:nvPicPr>
        <p:blipFill>
          <a:blip r:embed="rId4">
            <a:alphaModFix/>
          </a:blip>
          <a:stretch>
            <a:fillRect/>
          </a:stretch>
        </p:blipFill>
        <p:spPr>
          <a:xfrm>
            <a:off x="4832407" y="1949926"/>
            <a:ext cx="2723625" cy="2048125"/>
          </a:xfrm>
          <a:prstGeom prst="rect">
            <a:avLst/>
          </a:prstGeom>
          <a:noFill/>
          <a:ln>
            <a:noFill/>
          </a:ln>
        </p:spPr>
      </p:pic>
      <p:sp>
        <p:nvSpPr>
          <p:cNvPr id="499" name="Google Shape;499;p56"/>
          <p:cNvSpPr txBox="1"/>
          <p:nvPr/>
        </p:nvSpPr>
        <p:spPr>
          <a:xfrm>
            <a:off x="-12150" y="4712400"/>
            <a:ext cx="46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Amara Jeide | Make It Awesome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Pure Fabrications</a:t>
            </a:r>
            <a:endParaRPr/>
          </a:p>
        </p:txBody>
      </p:sp>
      <p:sp>
        <p:nvSpPr>
          <p:cNvPr id="505" name="Google Shape;505;p57"/>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a:t>
            </a:r>
            <a:r>
              <a:rPr lang="en"/>
              <a:t>Where is responsibility assigned when you run the risk of violating low coupling or high cohesion?</a:t>
            </a:r>
            <a:endParaRPr/>
          </a:p>
          <a:p>
            <a:pPr indent="0" lvl="0" marL="0" rtl="0" algn="l">
              <a:spcBef>
                <a:spcPts val="1200"/>
              </a:spcBef>
              <a:spcAft>
                <a:spcPts val="1200"/>
              </a:spcAft>
              <a:buNone/>
            </a:pPr>
            <a:r>
              <a:rPr b="1" lang="en"/>
              <a:t>Solution:</a:t>
            </a:r>
            <a:r>
              <a:rPr lang="en"/>
              <a:t> Assign a highly cohesive set of responsibilities to a new class created explicitly for that purpose.</a:t>
            </a:r>
            <a:endParaRPr/>
          </a:p>
        </p:txBody>
      </p:sp>
      <p:sp>
        <p:nvSpPr>
          <p:cNvPr id="506" name="Google Shape;506;p57"/>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Pure Fabrications - Example</a:t>
            </a:r>
            <a:endParaRPr/>
          </a:p>
        </p:txBody>
      </p:sp>
      <p:sp>
        <p:nvSpPr>
          <p:cNvPr id="512" name="Google Shape;512;p58"/>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sp>
        <p:nvSpPr>
          <p:cNvPr id="513" name="Google Shape;513;p58"/>
          <p:cNvSpPr txBox="1"/>
          <p:nvPr/>
        </p:nvSpPr>
        <p:spPr>
          <a:xfrm>
            <a:off x="719925" y="1426300"/>
            <a:ext cx="3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Low Cohesion</a:t>
            </a:r>
            <a:endParaRPr sz="1800">
              <a:solidFill>
                <a:schemeClr val="dk2"/>
              </a:solidFill>
              <a:latin typeface="Roboto"/>
              <a:ea typeface="Roboto"/>
              <a:cs typeface="Roboto"/>
              <a:sym typeface="Roboto"/>
            </a:endParaRPr>
          </a:p>
        </p:txBody>
      </p:sp>
      <p:pic>
        <p:nvPicPr>
          <p:cNvPr id="514" name="Google Shape;514;p58"/>
          <p:cNvPicPr preferRelativeResize="0"/>
          <p:nvPr/>
        </p:nvPicPr>
        <p:blipFill>
          <a:blip r:embed="rId3">
            <a:alphaModFix/>
          </a:blip>
          <a:stretch>
            <a:fillRect/>
          </a:stretch>
        </p:blipFill>
        <p:spPr>
          <a:xfrm>
            <a:off x="1212144" y="1857400"/>
            <a:ext cx="6719768" cy="293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Pure Fabrications - Example (cont.)</a:t>
            </a:r>
            <a:endParaRPr/>
          </a:p>
        </p:txBody>
      </p:sp>
      <p:sp>
        <p:nvSpPr>
          <p:cNvPr id="520" name="Google Shape;520;p59"/>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sp>
        <p:nvSpPr>
          <p:cNvPr id="521" name="Google Shape;521;p59"/>
          <p:cNvSpPr txBox="1"/>
          <p:nvPr/>
        </p:nvSpPr>
        <p:spPr>
          <a:xfrm>
            <a:off x="368300" y="1357950"/>
            <a:ext cx="381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Pure Fabrication: Higher Cohesion, Lower Coupling</a:t>
            </a:r>
            <a:endParaRPr sz="1800">
              <a:solidFill>
                <a:schemeClr val="dk2"/>
              </a:solidFill>
              <a:latin typeface="Roboto"/>
              <a:ea typeface="Roboto"/>
              <a:cs typeface="Roboto"/>
              <a:sym typeface="Roboto"/>
            </a:endParaRPr>
          </a:p>
        </p:txBody>
      </p:sp>
      <p:pic>
        <p:nvPicPr>
          <p:cNvPr id="522" name="Google Shape;522;p59"/>
          <p:cNvPicPr preferRelativeResize="0"/>
          <p:nvPr/>
        </p:nvPicPr>
        <p:blipFill>
          <a:blip r:embed="rId3">
            <a:alphaModFix/>
          </a:blip>
          <a:stretch>
            <a:fillRect/>
          </a:stretch>
        </p:blipFill>
        <p:spPr>
          <a:xfrm>
            <a:off x="733788" y="2035050"/>
            <a:ext cx="7676485" cy="2762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Indirection</a:t>
            </a:r>
            <a:endParaRPr/>
          </a:p>
        </p:txBody>
      </p:sp>
      <p:sp>
        <p:nvSpPr>
          <p:cNvPr id="528" name="Google Shape;528;p60"/>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Problem: </a:t>
            </a:r>
            <a:r>
              <a:rPr lang="en" sz="1800"/>
              <a:t>Where to assign responsibility to avoid direct coupling between two or more classes?</a:t>
            </a:r>
            <a:endParaRPr sz="1800"/>
          </a:p>
          <a:p>
            <a:pPr indent="0" lvl="0" marL="0" rtl="0" algn="l">
              <a:spcBef>
                <a:spcPts val="1200"/>
              </a:spcBef>
              <a:spcAft>
                <a:spcPts val="1200"/>
              </a:spcAft>
              <a:buNone/>
            </a:pPr>
            <a:r>
              <a:rPr b="1" lang="en" sz="1800"/>
              <a:t>Solution:</a:t>
            </a:r>
            <a:r>
              <a:rPr lang="en" sz="1800"/>
              <a:t> Assign responsibility to an intermediary class to mediate between other classes.</a:t>
            </a:r>
            <a:endParaRPr sz="1800"/>
          </a:p>
        </p:txBody>
      </p:sp>
      <p:sp>
        <p:nvSpPr>
          <p:cNvPr id="529" name="Google Shape;529;p60"/>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Indirection - Example</a:t>
            </a:r>
            <a:endParaRPr/>
          </a:p>
        </p:txBody>
      </p:sp>
      <p:sp>
        <p:nvSpPr>
          <p:cNvPr id="535" name="Google Shape;535;p61"/>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pic>
        <p:nvPicPr>
          <p:cNvPr id="536" name="Google Shape;536;p61"/>
          <p:cNvPicPr preferRelativeResize="0"/>
          <p:nvPr/>
        </p:nvPicPr>
        <p:blipFill>
          <a:blip r:embed="rId3">
            <a:alphaModFix/>
          </a:blip>
          <a:stretch>
            <a:fillRect/>
          </a:stretch>
        </p:blipFill>
        <p:spPr>
          <a:xfrm>
            <a:off x="1479487" y="1436400"/>
            <a:ext cx="6238621" cy="3360900"/>
          </a:xfrm>
          <a:prstGeom prst="rect">
            <a:avLst/>
          </a:prstGeom>
          <a:noFill/>
          <a:ln>
            <a:noFill/>
          </a:ln>
        </p:spPr>
      </p:pic>
      <p:sp>
        <p:nvSpPr>
          <p:cNvPr id="537" name="Google Shape;537;p61"/>
          <p:cNvSpPr txBox="1"/>
          <p:nvPr/>
        </p:nvSpPr>
        <p:spPr>
          <a:xfrm>
            <a:off x="682675" y="1436400"/>
            <a:ext cx="3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High Coupling</a:t>
            </a:r>
            <a:endParaRPr sz="1800">
              <a:solidFill>
                <a:schemeClr val="dk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Indirection - Example (cont.)</a:t>
            </a:r>
            <a:endParaRPr/>
          </a:p>
        </p:txBody>
      </p:sp>
      <p:sp>
        <p:nvSpPr>
          <p:cNvPr id="543" name="Google Shape;543;p62"/>
          <p:cNvSpPr txBox="1"/>
          <p:nvPr/>
        </p:nvSpPr>
        <p:spPr>
          <a:xfrm>
            <a:off x="134600" y="4797300"/>
            <a:ext cx="40455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Taran Haug - Tappa Tappa Keyboard</a:t>
            </a:r>
            <a:endParaRPr sz="1600">
              <a:solidFill>
                <a:schemeClr val="dk2"/>
              </a:solidFill>
              <a:latin typeface="Roboto"/>
              <a:ea typeface="Roboto"/>
              <a:cs typeface="Roboto"/>
              <a:sym typeface="Roboto"/>
            </a:endParaRPr>
          </a:p>
        </p:txBody>
      </p:sp>
      <p:sp>
        <p:nvSpPr>
          <p:cNvPr id="544" name="Google Shape;544;p62"/>
          <p:cNvSpPr txBox="1"/>
          <p:nvPr/>
        </p:nvSpPr>
        <p:spPr>
          <a:xfrm>
            <a:off x="682675" y="1436400"/>
            <a:ext cx="3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Indirection: Lower Coupling</a:t>
            </a:r>
            <a:endParaRPr sz="1800">
              <a:solidFill>
                <a:schemeClr val="dk2"/>
              </a:solidFill>
              <a:latin typeface="Roboto"/>
              <a:ea typeface="Roboto"/>
              <a:cs typeface="Roboto"/>
              <a:sym typeface="Roboto"/>
            </a:endParaRPr>
          </a:p>
        </p:txBody>
      </p:sp>
      <p:pic>
        <p:nvPicPr>
          <p:cNvPr id="545" name="Google Shape;545;p62"/>
          <p:cNvPicPr preferRelativeResize="0"/>
          <p:nvPr/>
        </p:nvPicPr>
        <p:blipFill>
          <a:blip r:embed="rId3">
            <a:alphaModFix/>
          </a:blip>
          <a:stretch>
            <a:fillRect/>
          </a:stretch>
        </p:blipFill>
        <p:spPr>
          <a:xfrm>
            <a:off x="1811588" y="1898100"/>
            <a:ext cx="5520816" cy="289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3"/>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Coding Standards, Why?</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rPr lang="en" sz="1600">
                <a:solidFill>
                  <a:schemeClr val="dk2"/>
                </a:solidFill>
                <a:latin typeface="Roboto"/>
                <a:ea typeface="Roboto"/>
                <a:cs typeface="Roboto"/>
                <a:sym typeface="Roboto"/>
              </a:rPr>
              <a:t>They</a:t>
            </a:r>
            <a:r>
              <a:rPr lang="en" sz="1600">
                <a:solidFill>
                  <a:schemeClr val="dk2"/>
                </a:solidFill>
                <a:latin typeface="Roboto"/>
                <a:ea typeface="Roboto"/>
                <a:cs typeface="Roboto"/>
                <a:sym typeface="Roboto"/>
              </a:rPr>
              <a:t> provide a guide for developers to format their code to improve consistency and readability.</a:t>
            </a:r>
            <a:endParaRPr sz="2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 </a:t>
            </a:r>
            <a:r>
              <a:rPr lang="en"/>
              <a:t>Naming Rules</a:t>
            </a:r>
            <a:endParaRPr/>
          </a:p>
        </p:txBody>
      </p:sp>
      <p:sp>
        <p:nvSpPr>
          <p:cNvPr id="556" name="Google Shape;556;p64"/>
          <p:cNvSpPr txBox="1"/>
          <p:nvPr>
            <p:ph idx="1" type="body"/>
          </p:nvPr>
        </p:nvSpPr>
        <p:spPr>
          <a:xfrm>
            <a:off x="311700" y="1505700"/>
            <a:ext cx="31668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Names should clearly convey the purpose of the item being named. Developers should avoid using abbreviations and acronyms that may not be immediately recognizable to others. As stated in the Google C++ Style guide, “…an abbreviation is probably OK if it's listed in Wikipedia.”</a:t>
            </a:r>
            <a:endParaRPr/>
          </a:p>
        </p:txBody>
      </p:sp>
      <p:pic>
        <p:nvPicPr>
          <p:cNvPr id="557" name="Google Shape;557;p64"/>
          <p:cNvPicPr preferRelativeResize="0"/>
          <p:nvPr/>
        </p:nvPicPr>
        <p:blipFill>
          <a:blip r:embed="rId3">
            <a:alphaModFix/>
          </a:blip>
          <a:stretch>
            <a:fillRect/>
          </a:stretch>
        </p:blipFill>
        <p:spPr>
          <a:xfrm>
            <a:off x="3448798" y="1505698"/>
            <a:ext cx="5695199" cy="841615"/>
          </a:xfrm>
          <a:prstGeom prst="rect">
            <a:avLst/>
          </a:prstGeom>
          <a:noFill/>
          <a:ln>
            <a:noFill/>
          </a:ln>
        </p:spPr>
      </p:pic>
      <p:pic>
        <p:nvPicPr>
          <p:cNvPr id="558" name="Google Shape;558;p64"/>
          <p:cNvPicPr preferRelativeResize="0"/>
          <p:nvPr/>
        </p:nvPicPr>
        <p:blipFill>
          <a:blip r:embed="rId4">
            <a:alphaModFix/>
          </a:blip>
          <a:stretch>
            <a:fillRect/>
          </a:stretch>
        </p:blipFill>
        <p:spPr>
          <a:xfrm>
            <a:off x="3448800" y="3284598"/>
            <a:ext cx="5695200" cy="7794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 Classes</a:t>
            </a:r>
            <a:endParaRPr/>
          </a:p>
        </p:txBody>
      </p:sp>
      <p:sp>
        <p:nvSpPr>
          <p:cNvPr id="564" name="Google Shape;564;p65"/>
          <p:cNvSpPr txBox="1"/>
          <p:nvPr>
            <p:ph idx="1" type="body"/>
          </p:nvPr>
        </p:nvSpPr>
        <p:spPr>
          <a:xfrm>
            <a:off x="311725" y="1505700"/>
            <a:ext cx="3322800" cy="3076200"/>
          </a:xfrm>
          <a:prstGeom prst="rect">
            <a:avLst/>
          </a:prstGeom>
        </p:spPr>
        <p:txBody>
          <a:bodyPr anchorCtr="0" anchor="t" bIns="91425" lIns="91425" spcFirstLastPara="1" rIns="91425" wrap="square" tIns="91425">
            <a:normAutofit/>
          </a:bodyPr>
          <a:lstStyle/>
          <a:p>
            <a:pPr indent="0" lvl="0" marL="0" marR="166726" rtl="0" algn="l">
              <a:spcBef>
                <a:spcPts val="0"/>
              </a:spcBef>
              <a:spcAft>
                <a:spcPts val="0"/>
              </a:spcAft>
              <a:buNone/>
            </a:pPr>
            <a:r>
              <a:rPr lang="en"/>
              <a:t>Class names should adhere to the general naming conventions described in the previous slide and should be formatted in PascalCase. </a:t>
            </a:r>
            <a:endParaRPr/>
          </a:p>
          <a:p>
            <a:pPr indent="0" lvl="0" marL="0" marR="166726" rtl="0" algn="l">
              <a:spcBef>
                <a:spcPts val="1200"/>
              </a:spcBef>
              <a:spcAft>
                <a:spcPts val="1200"/>
              </a:spcAft>
              <a:buNone/>
            </a:pPr>
            <a:r>
              <a:rPr lang="en"/>
              <a:t>For interfaces, names should begin with the letter "</a:t>
            </a:r>
            <a:r>
              <a:rPr lang="en">
                <a:latin typeface="Times New Roman"/>
                <a:ea typeface="Times New Roman"/>
                <a:cs typeface="Times New Roman"/>
                <a:sym typeface="Times New Roman"/>
              </a:rPr>
              <a:t>I</a:t>
            </a:r>
            <a:r>
              <a:rPr lang="en"/>
              <a:t>." The code below illustrates examples of appropriate class names.</a:t>
            </a:r>
            <a:endParaRPr/>
          </a:p>
        </p:txBody>
      </p:sp>
      <p:pic>
        <p:nvPicPr>
          <p:cNvPr id="565" name="Google Shape;565;p65"/>
          <p:cNvPicPr preferRelativeResize="0"/>
          <p:nvPr/>
        </p:nvPicPr>
        <p:blipFill>
          <a:blip r:embed="rId3">
            <a:alphaModFix/>
          </a:blip>
          <a:stretch>
            <a:fillRect/>
          </a:stretch>
        </p:blipFill>
        <p:spPr>
          <a:xfrm>
            <a:off x="3361700" y="2348475"/>
            <a:ext cx="5782300" cy="122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97475" y="3458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Oral Exam Requirements </a:t>
            </a:r>
            <a:endParaRPr/>
          </a:p>
          <a:p>
            <a:pPr indent="0" lvl="0" marL="0" rtl="0" algn="l">
              <a:spcBef>
                <a:spcPts val="0"/>
              </a:spcBef>
              <a:spcAft>
                <a:spcPts val="0"/>
              </a:spcAft>
              <a:buNone/>
            </a:pPr>
            <a:r>
              <a:rPr lang="en" sz="1355"/>
              <a:t>(info on BC website)</a:t>
            </a:r>
            <a:endParaRPr sz="1355"/>
          </a:p>
        </p:txBody>
      </p:sp>
      <p:sp>
        <p:nvSpPr>
          <p:cNvPr id="118" name="Google Shape;118;p21"/>
          <p:cNvSpPr txBox="1"/>
          <p:nvPr/>
        </p:nvSpPr>
        <p:spPr>
          <a:xfrm>
            <a:off x="283225" y="1436300"/>
            <a:ext cx="8549100" cy="3502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Font typeface="Roboto Light"/>
              <a:buChar char="●"/>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dk2"/>
              </a:solidFill>
              <a:latin typeface="Roboto Light"/>
              <a:ea typeface="Roboto Light"/>
              <a:cs typeface="Roboto Light"/>
              <a:sym typeface="Roboto Light"/>
            </a:endParaRPr>
          </a:p>
          <a:p>
            <a:pPr indent="0" lvl="0" marL="0" rtl="0" algn="ctr">
              <a:spcBef>
                <a:spcPts val="0"/>
              </a:spcBef>
              <a:spcAft>
                <a:spcPts val="0"/>
              </a:spcAft>
              <a:buNone/>
            </a:pPr>
            <a:r>
              <a:rPr lang="en" sz="1600">
                <a:solidFill>
                  <a:schemeClr val="dk2"/>
                </a:solidFill>
                <a:latin typeface="Roboto Light"/>
                <a:ea typeface="Roboto Light"/>
                <a:cs typeface="Roboto Light"/>
                <a:sym typeface="Roboto Light"/>
              </a:rPr>
              <a:t>No study aids but you can comment your code as much as you want!</a:t>
            </a:r>
            <a:endParaRPr sz="1600">
              <a:solidFill>
                <a:schemeClr val="dk2"/>
              </a:solidFill>
              <a:latin typeface="Roboto Light"/>
              <a:ea typeface="Roboto Light"/>
              <a:cs typeface="Roboto Light"/>
              <a:sym typeface="Roboto Light"/>
            </a:endParaRPr>
          </a:p>
        </p:txBody>
      </p:sp>
      <p:pic>
        <p:nvPicPr>
          <p:cNvPr id="119" name="Google Shape;119;p21"/>
          <p:cNvPicPr preferRelativeResize="0"/>
          <p:nvPr/>
        </p:nvPicPr>
        <p:blipFill>
          <a:blip r:embed="rId3">
            <a:alphaModFix/>
          </a:blip>
          <a:stretch>
            <a:fillRect/>
          </a:stretch>
        </p:blipFill>
        <p:spPr>
          <a:xfrm>
            <a:off x="55312" y="1342750"/>
            <a:ext cx="9004924" cy="3118675"/>
          </a:xfrm>
          <a:prstGeom prst="rect">
            <a:avLst/>
          </a:prstGeom>
          <a:noFill/>
          <a:ln cap="flat" cmpd="sng" w="9525">
            <a:solidFill>
              <a:schemeClr val="dk2"/>
            </a:solidFill>
            <a:prstDash val="solid"/>
            <a:round/>
            <a:headEnd len="sm" w="sm" type="none"/>
            <a:tailEnd len="sm" w="sm" type="none"/>
          </a:ln>
        </p:spPr>
      </p:pic>
      <p:sp>
        <p:nvSpPr>
          <p:cNvPr id="120" name="Google Shape;120;p21"/>
          <p:cNvSpPr txBox="1"/>
          <p:nvPr/>
        </p:nvSpPr>
        <p:spPr>
          <a:xfrm>
            <a:off x="190000" y="4827875"/>
            <a:ext cx="8520600" cy="237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1200"/>
              </a:spcAft>
              <a:buNone/>
            </a:pPr>
            <a:r>
              <a:rPr lang="en">
                <a:solidFill>
                  <a:srgbClr val="666666"/>
                </a:solidFill>
                <a:latin typeface="Roboto Light"/>
                <a:ea typeface="Roboto Light"/>
                <a:cs typeface="Roboto Light"/>
                <a:sym typeface="Roboto Light"/>
              </a:rPr>
              <a:t>Casey Jensen | MILCCN</a:t>
            </a:r>
            <a:endParaRPr>
              <a:solidFill>
                <a:srgbClr val="666666"/>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 Functions</a:t>
            </a:r>
            <a:endParaRPr/>
          </a:p>
        </p:txBody>
      </p:sp>
      <p:sp>
        <p:nvSpPr>
          <p:cNvPr id="571" name="Google Shape;571;p66"/>
          <p:cNvSpPr txBox="1"/>
          <p:nvPr>
            <p:ph idx="2" type="body"/>
          </p:nvPr>
        </p:nvSpPr>
        <p:spPr>
          <a:xfrm>
            <a:off x="5709550" y="1505700"/>
            <a:ext cx="31227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names and parameters should conform to the general naming rules specified previously, using camelCase for their formatting. </a:t>
            </a:r>
            <a:endParaRPr/>
          </a:p>
          <a:p>
            <a:pPr indent="0" lvl="0" marL="0" rtl="0" algn="l">
              <a:spcBef>
                <a:spcPts val="1200"/>
              </a:spcBef>
              <a:spcAft>
                <a:spcPts val="1200"/>
              </a:spcAft>
              <a:buNone/>
            </a:pPr>
            <a:r>
              <a:rPr lang="en"/>
              <a:t>Additionally, names for virtual and override functions should start with the prefix "v_."</a:t>
            </a:r>
            <a:endParaRPr/>
          </a:p>
        </p:txBody>
      </p:sp>
      <p:pic>
        <p:nvPicPr>
          <p:cNvPr id="572" name="Google Shape;572;p66"/>
          <p:cNvPicPr preferRelativeResize="0"/>
          <p:nvPr/>
        </p:nvPicPr>
        <p:blipFill>
          <a:blip r:embed="rId3">
            <a:alphaModFix/>
          </a:blip>
          <a:stretch>
            <a:fillRect/>
          </a:stretch>
        </p:blipFill>
        <p:spPr>
          <a:xfrm>
            <a:off x="0" y="1961500"/>
            <a:ext cx="5709550" cy="1517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 Public, Private and Protected Variables</a:t>
            </a:r>
            <a:endParaRPr/>
          </a:p>
        </p:txBody>
      </p:sp>
      <p:sp>
        <p:nvSpPr>
          <p:cNvPr id="578" name="Google Shape;578;p67"/>
          <p:cNvSpPr txBox="1"/>
          <p:nvPr>
            <p:ph idx="1" type="body"/>
          </p:nvPr>
        </p:nvSpPr>
        <p:spPr>
          <a:xfrm>
            <a:off x="311700" y="1505700"/>
            <a:ext cx="3174000" cy="307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Public variables should be named using camelCase. </a:t>
            </a:r>
            <a:endParaRPr/>
          </a:p>
          <a:p>
            <a:pPr indent="0" lvl="0" marL="0" rtl="0" algn="l">
              <a:spcBef>
                <a:spcPts val="1200"/>
              </a:spcBef>
              <a:spcAft>
                <a:spcPts val="0"/>
              </a:spcAft>
              <a:buNone/>
            </a:pPr>
            <a:r>
              <a:rPr lang="en"/>
              <a:t>Private variables should begin with an underscore, followed by camelCase for the remainder of the name. If a private variable is </a:t>
            </a:r>
            <a:endParaRPr/>
          </a:p>
          <a:p>
            <a:pPr indent="0" lvl="0" marL="0" rtl="0" algn="l">
              <a:spcBef>
                <a:spcPts val="1200"/>
              </a:spcBef>
              <a:spcAft>
                <a:spcPts val="0"/>
              </a:spcAft>
              <a:buNone/>
            </a:pPr>
            <a:r>
              <a:rPr lang="en"/>
              <a:t>Protected variables should begin with the p_ prefix and then use camelCase for the rest of the name.</a:t>
            </a:r>
            <a:endParaRPr/>
          </a:p>
          <a:p>
            <a:pPr indent="0" lvl="0" marL="0" rtl="0" algn="l">
              <a:spcBef>
                <a:spcPts val="1200"/>
              </a:spcBef>
              <a:spcAft>
                <a:spcPts val="1200"/>
              </a:spcAft>
              <a:buNone/>
            </a:pPr>
            <a:r>
              <a:rPr lang="en"/>
              <a:t>If a variable is </a:t>
            </a:r>
            <a:r>
              <a:rPr lang="en"/>
              <a:t>static, it should always start with the "s" prefix, prioritized over other prefixes.</a:t>
            </a:r>
            <a:endParaRPr/>
          </a:p>
        </p:txBody>
      </p:sp>
      <p:pic>
        <p:nvPicPr>
          <p:cNvPr id="579" name="Google Shape;579;p67"/>
          <p:cNvPicPr preferRelativeResize="0"/>
          <p:nvPr/>
        </p:nvPicPr>
        <p:blipFill>
          <a:blip r:embed="rId3">
            <a:alphaModFix/>
          </a:blip>
          <a:stretch>
            <a:fillRect/>
          </a:stretch>
        </p:blipFill>
        <p:spPr>
          <a:xfrm>
            <a:off x="3333300" y="1543550"/>
            <a:ext cx="5810699" cy="1102028"/>
          </a:xfrm>
          <a:prstGeom prst="rect">
            <a:avLst/>
          </a:prstGeom>
          <a:noFill/>
          <a:ln>
            <a:noFill/>
          </a:ln>
        </p:spPr>
      </p:pic>
      <p:pic>
        <p:nvPicPr>
          <p:cNvPr id="580" name="Google Shape;580;p67"/>
          <p:cNvPicPr preferRelativeResize="0"/>
          <p:nvPr/>
        </p:nvPicPr>
        <p:blipFill>
          <a:blip r:embed="rId4">
            <a:alphaModFix/>
          </a:blip>
          <a:stretch>
            <a:fillRect/>
          </a:stretch>
        </p:blipFill>
        <p:spPr>
          <a:xfrm>
            <a:off x="3333300" y="2709100"/>
            <a:ext cx="5810700" cy="1081927"/>
          </a:xfrm>
          <a:prstGeom prst="rect">
            <a:avLst/>
          </a:prstGeom>
          <a:noFill/>
          <a:ln>
            <a:noFill/>
          </a:ln>
        </p:spPr>
      </p:pic>
      <p:pic>
        <p:nvPicPr>
          <p:cNvPr id="581" name="Google Shape;581;p67"/>
          <p:cNvPicPr preferRelativeResize="0"/>
          <p:nvPr/>
        </p:nvPicPr>
        <p:blipFill>
          <a:blip r:embed="rId5">
            <a:alphaModFix/>
          </a:blip>
          <a:stretch>
            <a:fillRect/>
          </a:stretch>
        </p:blipFill>
        <p:spPr>
          <a:xfrm>
            <a:off x="3333296" y="3867221"/>
            <a:ext cx="5810700" cy="9764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Constant Variables</a:t>
            </a:r>
            <a:endParaRPr/>
          </a:p>
        </p:txBody>
      </p:sp>
      <p:sp>
        <p:nvSpPr>
          <p:cNvPr id="587" name="Google Shape;587;p68"/>
          <p:cNvSpPr txBox="1"/>
          <p:nvPr>
            <p:ph idx="1" type="body"/>
          </p:nvPr>
        </p:nvSpPr>
        <p:spPr>
          <a:xfrm>
            <a:off x="311700" y="1505700"/>
            <a:ext cx="26640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Constant variable names should be written in all uppercase letters, with underscores separating each word.</a:t>
            </a:r>
            <a:endParaRPr/>
          </a:p>
        </p:txBody>
      </p:sp>
      <p:pic>
        <p:nvPicPr>
          <p:cNvPr id="588" name="Google Shape;588;p68"/>
          <p:cNvPicPr preferRelativeResize="0"/>
          <p:nvPr/>
        </p:nvPicPr>
        <p:blipFill>
          <a:blip r:embed="rId3">
            <a:alphaModFix/>
          </a:blip>
          <a:stretch>
            <a:fillRect/>
          </a:stretch>
        </p:blipFill>
        <p:spPr>
          <a:xfrm>
            <a:off x="2975700" y="2637275"/>
            <a:ext cx="6168300" cy="5944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 Names and Exceptions</a:t>
            </a:r>
            <a:endParaRPr/>
          </a:p>
        </p:txBody>
      </p:sp>
      <p:sp>
        <p:nvSpPr>
          <p:cNvPr id="594" name="Google Shape;594;p69"/>
          <p:cNvSpPr txBox="1"/>
          <p:nvPr>
            <p:ph idx="2" type="body"/>
          </p:nvPr>
        </p:nvSpPr>
        <p:spPr>
          <a:xfrm>
            <a:off x="3195200" y="1505700"/>
            <a:ext cx="56370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following the general naming rules, f</a:t>
            </a:r>
            <a:r>
              <a:rPr lang="en"/>
              <a:t>ile names should be all lowercase </a:t>
            </a:r>
            <a:r>
              <a:rPr lang="en"/>
              <a:t>with underscores between each word.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Naming exceptions can be made if a variable has a common meaning or purpose this name doesn’t need to follow the naming standards. For example, the variables used for iterating in a for loop.</a:t>
            </a:r>
            <a:endParaRPr/>
          </a:p>
        </p:txBody>
      </p:sp>
      <p:pic>
        <p:nvPicPr>
          <p:cNvPr id="595" name="Google Shape;595;p69"/>
          <p:cNvPicPr preferRelativeResize="0"/>
          <p:nvPr/>
        </p:nvPicPr>
        <p:blipFill>
          <a:blip r:embed="rId3">
            <a:alphaModFix/>
          </a:blip>
          <a:stretch>
            <a:fillRect/>
          </a:stretch>
        </p:blipFill>
        <p:spPr>
          <a:xfrm>
            <a:off x="311725" y="1505700"/>
            <a:ext cx="1819275" cy="1390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 </a:t>
            </a:r>
            <a:r>
              <a:rPr lang="en"/>
              <a:t>Layout Rules</a:t>
            </a:r>
            <a:endParaRPr/>
          </a:p>
        </p:txBody>
      </p:sp>
      <p:sp>
        <p:nvSpPr>
          <p:cNvPr id="601" name="Google Shape;601;p7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Indentations should always be 4 spaces (a tab).</a:t>
            </a:r>
            <a:endParaRPr/>
          </a:p>
          <a:p>
            <a:pPr indent="0" lvl="0" marL="0" rtl="0" algn="l">
              <a:spcBef>
                <a:spcPts val="1200"/>
              </a:spcBef>
              <a:spcAft>
                <a:spcPts val="0"/>
              </a:spcAft>
              <a:buNone/>
            </a:pPr>
            <a:r>
              <a:rPr lang="en"/>
              <a:t>Statements that involve curly braces, such as functions, classes, conditional statements and loops, the following rules apply:</a:t>
            </a:r>
            <a:endParaRPr/>
          </a:p>
          <a:p>
            <a:pPr indent="0" lvl="0" marL="0" rtl="0" algn="l">
              <a:spcBef>
                <a:spcPts val="1200"/>
              </a:spcBef>
              <a:spcAft>
                <a:spcPts val="0"/>
              </a:spcAft>
              <a:buNone/>
            </a:pPr>
            <a:r>
              <a:rPr lang="en"/>
              <a:t>1. The opening brace should be placed on the line below the statement.</a:t>
            </a:r>
            <a:endParaRPr/>
          </a:p>
          <a:p>
            <a:pPr indent="0" lvl="0" marL="0" rtl="0" algn="l">
              <a:spcBef>
                <a:spcPts val="1200"/>
              </a:spcBef>
              <a:spcAft>
                <a:spcPts val="0"/>
              </a:spcAft>
              <a:buNone/>
            </a:pPr>
            <a:r>
              <a:rPr lang="en"/>
              <a:t>2. The closing brace should be positioned on the line after the last line of the statement's content.</a:t>
            </a:r>
            <a:endParaRPr/>
          </a:p>
          <a:p>
            <a:pPr indent="0" lvl="0" marL="0" rtl="0" algn="l">
              <a:spcBef>
                <a:spcPts val="1200"/>
              </a:spcBef>
              <a:spcAft>
                <a:spcPts val="1200"/>
              </a:spcAft>
              <a:buNone/>
            </a:pPr>
            <a:r>
              <a:rPr lang="en"/>
              <a:t>3. All content within a statement should be enclosed between the opening and closing braces, with no other content on the same line as either brace.</a:t>
            </a:r>
            <a:endParaRPr/>
          </a:p>
        </p:txBody>
      </p:sp>
      <p:pic>
        <p:nvPicPr>
          <p:cNvPr id="602" name="Google Shape;602;p70"/>
          <p:cNvPicPr preferRelativeResize="0"/>
          <p:nvPr/>
        </p:nvPicPr>
        <p:blipFill>
          <a:blip r:embed="rId3">
            <a:alphaModFix/>
          </a:blip>
          <a:stretch>
            <a:fillRect/>
          </a:stretch>
        </p:blipFill>
        <p:spPr>
          <a:xfrm>
            <a:off x="4311600" y="2487388"/>
            <a:ext cx="4832400" cy="12464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Layout</a:t>
            </a:r>
            <a:endParaRPr/>
          </a:p>
        </p:txBody>
      </p:sp>
      <p:sp>
        <p:nvSpPr>
          <p:cNvPr id="608" name="Google Shape;608;p71"/>
          <p:cNvSpPr txBox="1"/>
          <p:nvPr>
            <p:ph idx="2" type="body"/>
          </p:nvPr>
        </p:nvSpPr>
        <p:spPr>
          <a:xfrm>
            <a:off x="311725" y="1463075"/>
            <a:ext cx="3999900" cy="3637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Classes should be designed to minimize coupling and maximize cohesion. When creating classes, ensure that the content within a class is related (high cohesion) and that only essential data is able to be passed between objects (low coupling).</a:t>
            </a:r>
            <a:endParaRPr/>
          </a:p>
          <a:p>
            <a:pPr indent="0" lvl="0" marL="0" rtl="0" algn="l">
              <a:spcBef>
                <a:spcPts val="1200"/>
              </a:spcBef>
              <a:spcAft>
                <a:spcPts val="0"/>
              </a:spcAft>
              <a:buNone/>
            </a:pPr>
            <a:r>
              <a:rPr lang="en"/>
              <a:t>Classes should follow the general layout rules, and should be laid out in this order:</a:t>
            </a:r>
            <a:endParaRPr/>
          </a:p>
          <a:p>
            <a:pPr indent="-307340" lvl="0" marL="457200" rtl="0" algn="l">
              <a:spcBef>
                <a:spcPts val="1200"/>
              </a:spcBef>
              <a:spcAft>
                <a:spcPts val="0"/>
              </a:spcAft>
              <a:buSzPct val="100000"/>
              <a:buAutoNum type="arabicPeriod"/>
            </a:pPr>
            <a:r>
              <a:rPr lang="en"/>
              <a:t>Class data members, arranged from most to least visible (i.e., public, protected, private).</a:t>
            </a:r>
            <a:endParaRPr/>
          </a:p>
          <a:p>
            <a:pPr indent="-307340" lvl="0" marL="457200" rtl="0" algn="l">
              <a:spcBef>
                <a:spcPts val="0"/>
              </a:spcBef>
              <a:spcAft>
                <a:spcPts val="0"/>
              </a:spcAft>
              <a:buSzPct val="100000"/>
              <a:buAutoNum type="arabicPeriod"/>
            </a:pPr>
            <a:r>
              <a:rPr lang="en"/>
              <a:t>The Unity Start() method (if applicable).</a:t>
            </a:r>
            <a:endParaRPr/>
          </a:p>
          <a:p>
            <a:pPr indent="-307340" lvl="0" marL="457200" rtl="0" algn="l">
              <a:spcBef>
                <a:spcPts val="0"/>
              </a:spcBef>
              <a:spcAft>
                <a:spcPts val="0"/>
              </a:spcAft>
              <a:buSzPct val="100000"/>
              <a:buAutoNum type="arabicPeriod"/>
            </a:pPr>
            <a:r>
              <a:rPr lang="en"/>
              <a:t>The Unity Update() method (if applicable).</a:t>
            </a:r>
            <a:endParaRPr/>
          </a:p>
          <a:p>
            <a:pPr indent="-307340" lvl="0" marL="457200" rtl="0" algn="l">
              <a:spcBef>
                <a:spcPts val="0"/>
              </a:spcBef>
              <a:spcAft>
                <a:spcPts val="0"/>
              </a:spcAft>
              <a:buSzPct val="100000"/>
              <a:buAutoNum type="arabicPeriod"/>
            </a:pPr>
            <a:r>
              <a:rPr lang="en"/>
              <a:t>Other Unity methods, such as Awake() or OnCollisionEnter2D().</a:t>
            </a:r>
            <a:endParaRPr/>
          </a:p>
          <a:p>
            <a:pPr indent="-307340" lvl="0" marL="457200" rtl="0" algn="l">
              <a:spcBef>
                <a:spcPts val="0"/>
              </a:spcBef>
              <a:spcAft>
                <a:spcPts val="0"/>
              </a:spcAft>
              <a:buSzPct val="100000"/>
              <a:buAutoNum type="arabicPeriod"/>
            </a:pPr>
            <a:r>
              <a:rPr lang="en"/>
              <a:t>Any custom functions.</a:t>
            </a:r>
            <a:endParaRPr/>
          </a:p>
          <a:p>
            <a:pPr indent="0" lvl="0" marL="0" rtl="0" algn="l">
              <a:spcBef>
                <a:spcPts val="1200"/>
              </a:spcBef>
              <a:spcAft>
                <a:spcPts val="1200"/>
              </a:spcAft>
              <a:buNone/>
            </a:pPr>
            <a:r>
              <a:rPr lang="en"/>
              <a:t>Additionally, each distinct element within a class should be separated by an empty line.</a:t>
            </a:r>
            <a:endParaRPr/>
          </a:p>
        </p:txBody>
      </p:sp>
      <p:pic>
        <p:nvPicPr>
          <p:cNvPr id="609" name="Google Shape;609;p71"/>
          <p:cNvPicPr preferRelativeResize="0"/>
          <p:nvPr/>
        </p:nvPicPr>
        <p:blipFill>
          <a:blip r:embed="rId3">
            <a:alphaModFix/>
          </a:blip>
          <a:stretch>
            <a:fillRect/>
          </a:stretch>
        </p:blipFill>
        <p:spPr>
          <a:xfrm>
            <a:off x="4667250" y="0"/>
            <a:ext cx="4165075" cy="2377491"/>
          </a:xfrm>
          <a:prstGeom prst="rect">
            <a:avLst/>
          </a:prstGeom>
          <a:noFill/>
          <a:ln>
            <a:noFill/>
          </a:ln>
        </p:spPr>
      </p:pic>
      <p:pic>
        <p:nvPicPr>
          <p:cNvPr id="610" name="Google Shape;610;p71"/>
          <p:cNvPicPr preferRelativeResize="0"/>
          <p:nvPr/>
        </p:nvPicPr>
        <p:blipFill>
          <a:blip r:embed="rId4">
            <a:alphaModFix/>
          </a:blip>
          <a:stretch>
            <a:fillRect/>
          </a:stretch>
        </p:blipFill>
        <p:spPr>
          <a:xfrm>
            <a:off x="4667250" y="2377500"/>
            <a:ext cx="4165075" cy="31013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Layout</a:t>
            </a:r>
            <a:endParaRPr/>
          </a:p>
        </p:txBody>
      </p:sp>
      <p:sp>
        <p:nvSpPr>
          <p:cNvPr id="616" name="Google Shape;616;p72"/>
          <p:cNvSpPr txBox="1"/>
          <p:nvPr>
            <p:ph idx="2" type="body"/>
          </p:nvPr>
        </p:nvSpPr>
        <p:spPr>
          <a:xfrm>
            <a:off x="4832400" y="1505700"/>
            <a:ext cx="3999900" cy="346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Functions will follow the general layout rules, parameters for the functions will be separated by a comma and space. Functions variable definitions should be placed at the beginning of the function followed by an empty line.</a:t>
            </a:r>
            <a:endParaRPr/>
          </a:p>
          <a:p>
            <a:pPr indent="0" lvl="0" marL="0" rtl="0" algn="l">
              <a:spcBef>
                <a:spcPts val="1200"/>
              </a:spcBef>
              <a:spcAft>
                <a:spcPts val="1200"/>
              </a:spcAft>
              <a:buNone/>
            </a:pPr>
            <a:r>
              <a:rPr lang="en"/>
              <a:t>Functions should be designed to minimize coupling and maximize cohesion. When writing a function, keep it concise and focused on a specific task (high cohesion). If a function requires parameters, make sure that only the required data is passed in (low coupling).</a:t>
            </a:r>
            <a:endParaRPr/>
          </a:p>
        </p:txBody>
      </p:sp>
      <p:pic>
        <p:nvPicPr>
          <p:cNvPr id="617" name="Google Shape;617;p72"/>
          <p:cNvPicPr preferRelativeResize="0"/>
          <p:nvPr/>
        </p:nvPicPr>
        <p:blipFill>
          <a:blip r:embed="rId3">
            <a:alphaModFix/>
          </a:blip>
          <a:stretch>
            <a:fillRect/>
          </a:stretch>
        </p:blipFill>
        <p:spPr>
          <a:xfrm>
            <a:off x="0" y="1291225"/>
            <a:ext cx="4572000" cy="38446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If-Statement Layout</a:t>
            </a:r>
            <a:endParaRPr/>
          </a:p>
        </p:txBody>
      </p:sp>
      <p:sp>
        <p:nvSpPr>
          <p:cNvPr id="623" name="Google Shape;623;p73"/>
          <p:cNvSpPr txBox="1"/>
          <p:nvPr>
            <p:ph idx="2" type="body"/>
          </p:nvPr>
        </p:nvSpPr>
        <p:spPr>
          <a:xfrm>
            <a:off x="5584225" y="1446750"/>
            <a:ext cx="3248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Readable and easy to understand.</a:t>
            </a:r>
            <a:endParaRPr/>
          </a:p>
          <a:p>
            <a:pPr indent="0" lvl="0" marL="0" rtl="0" algn="l">
              <a:spcBef>
                <a:spcPts val="1200"/>
              </a:spcBef>
              <a:spcAft>
                <a:spcPts val="0"/>
              </a:spcAft>
              <a:buNone/>
            </a:pPr>
            <a:r>
              <a:rPr lang="en"/>
              <a:t>1. </a:t>
            </a:r>
            <a:r>
              <a:rPr lang="en"/>
              <a:t>Space between all variables and operators.</a:t>
            </a:r>
            <a:endParaRPr/>
          </a:p>
          <a:p>
            <a:pPr indent="0" lvl="0" marL="0" rtl="0" algn="l">
              <a:spcBef>
                <a:spcPts val="1200"/>
              </a:spcBef>
              <a:spcAft>
                <a:spcPts val="0"/>
              </a:spcAft>
              <a:buNone/>
            </a:pPr>
            <a:r>
              <a:rPr lang="en"/>
              <a:t>2. Operations needing to take place should be placed inside </a:t>
            </a:r>
            <a:r>
              <a:rPr lang="en"/>
              <a:t>parentheses</a:t>
            </a:r>
            <a:r>
              <a:rPr lang="en"/>
              <a:t>.</a:t>
            </a:r>
            <a:endParaRPr/>
          </a:p>
          <a:p>
            <a:pPr indent="0" lvl="0" marL="0" rtl="0" algn="l">
              <a:spcBef>
                <a:spcPts val="1200"/>
              </a:spcBef>
              <a:spcAft>
                <a:spcPts val="1200"/>
              </a:spcAft>
              <a:buNone/>
            </a:pPr>
            <a:r>
              <a:rPr lang="en"/>
              <a:t>3. Multiple comparisons should be placed inside </a:t>
            </a:r>
            <a:r>
              <a:rPr lang="en"/>
              <a:t>parentheses</a:t>
            </a:r>
            <a:r>
              <a:rPr lang="en"/>
              <a:t>.</a:t>
            </a:r>
            <a:endParaRPr/>
          </a:p>
        </p:txBody>
      </p:sp>
      <p:pic>
        <p:nvPicPr>
          <p:cNvPr id="624" name="Google Shape;624;p73"/>
          <p:cNvPicPr preferRelativeResize="0"/>
          <p:nvPr/>
        </p:nvPicPr>
        <p:blipFill>
          <a:blip r:embed="rId3">
            <a:alphaModFix/>
          </a:blip>
          <a:stretch>
            <a:fillRect/>
          </a:stretch>
        </p:blipFill>
        <p:spPr>
          <a:xfrm>
            <a:off x="-1" y="1263163"/>
            <a:ext cx="5659400" cy="1116425"/>
          </a:xfrm>
          <a:prstGeom prst="rect">
            <a:avLst/>
          </a:prstGeom>
          <a:noFill/>
          <a:ln>
            <a:noFill/>
          </a:ln>
        </p:spPr>
      </p:pic>
      <p:pic>
        <p:nvPicPr>
          <p:cNvPr id="625" name="Google Shape;625;p73"/>
          <p:cNvPicPr preferRelativeResize="0"/>
          <p:nvPr/>
        </p:nvPicPr>
        <p:blipFill>
          <a:blip r:embed="rId4">
            <a:alphaModFix/>
          </a:blip>
          <a:stretch>
            <a:fillRect/>
          </a:stretch>
        </p:blipFill>
        <p:spPr>
          <a:xfrm>
            <a:off x="0" y="2518125"/>
            <a:ext cx="4610100" cy="1238250"/>
          </a:xfrm>
          <a:prstGeom prst="rect">
            <a:avLst/>
          </a:prstGeom>
          <a:noFill/>
          <a:ln>
            <a:noFill/>
          </a:ln>
        </p:spPr>
      </p:pic>
      <p:pic>
        <p:nvPicPr>
          <p:cNvPr id="626" name="Google Shape;626;p73"/>
          <p:cNvPicPr preferRelativeResize="0"/>
          <p:nvPr/>
        </p:nvPicPr>
        <p:blipFill>
          <a:blip r:embed="rId5">
            <a:alphaModFix/>
          </a:blip>
          <a:stretch>
            <a:fillRect/>
          </a:stretch>
        </p:blipFill>
        <p:spPr>
          <a:xfrm>
            <a:off x="0" y="3908775"/>
            <a:ext cx="4686300" cy="1228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If-Statement Layout (cont.)</a:t>
            </a:r>
            <a:endParaRPr/>
          </a:p>
        </p:txBody>
      </p:sp>
      <p:sp>
        <p:nvSpPr>
          <p:cNvPr descr="4" id="632" name="Google Shape;632;p74"/>
          <p:cNvSpPr txBox="1"/>
          <p:nvPr>
            <p:ph idx="2" type="body"/>
          </p:nvPr>
        </p:nvSpPr>
        <p:spPr>
          <a:xfrm>
            <a:off x="5038725" y="1505700"/>
            <a:ext cx="3793500" cy="30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 4. More than 2 comparisons, each comparison needs to be placed on a separate line with the operator at the end of the line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5. If more than 3 else if statements are needed consider using a switch statement instead.</a:t>
            </a:r>
            <a:endParaRPr/>
          </a:p>
        </p:txBody>
      </p:sp>
      <p:pic>
        <p:nvPicPr>
          <p:cNvPr id="633" name="Google Shape;633;p74"/>
          <p:cNvPicPr preferRelativeResize="0"/>
          <p:nvPr/>
        </p:nvPicPr>
        <p:blipFill>
          <a:blip r:embed="rId3">
            <a:alphaModFix/>
          </a:blip>
          <a:stretch>
            <a:fillRect/>
          </a:stretch>
        </p:blipFill>
        <p:spPr>
          <a:xfrm>
            <a:off x="-12" y="1257100"/>
            <a:ext cx="5038725" cy="1695450"/>
          </a:xfrm>
          <a:prstGeom prst="rect">
            <a:avLst/>
          </a:prstGeom>
          <a:noFill/>
          <a:ln>
            <a:noFill/>
          </a:ln>
        </p:spPr>
      </p:pic>
      <p:pic>
        <p:nvPicPr>
          <p:cNvPr id="634" name="Google Shape;634;p74"/>
          <p:cNvPicPr preferRelativeResize="0"/>
          <p:nvPr/>
        </p:nvPicPr>
        <p:blipFill>
          <a:blip r:embed="rId4">
            <a:alphaModFix/>
          </a:blip>
          <a:stretch>
            <a:fillRect/>
          </a:stretch>
        </p:blipFill>
        <p:spPr>
          <a:xfrm>
            <a:off x="0" y="3028750"/>
            <a:ext cx="3120131" cy="2114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Switch Statement Layout</a:t>
            </a:r>
            <a:endParaRPr/>
          </a:p>
        </p:txBody>
      </p:sp>
      <p:sp>
        <p:nvSpPr>
          <p:cNvPr id="640" name="Google Shape;640;p7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Follow the general layout rules like always.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When writing a switch statement make sure to include a default statement.</a:t>
            </a:r>
            <a:endParaRPr/>
          </a:p>
        </p:txBody>
      </p:sp>
      <p:pic>
        <p:nvPicPr>
          <p:cNvPr id="641" name="Google Shape;641;p75"/>
          <p:cNvPicPr preferRelativeResize="0"/>
          <p:nvPr/>
        </p:nvPicPr>
        <p:blipFill>
          <a:blip r:embed="rId3">
            <a:alphaModFix/>
          </a:blip>
          <a:stretch>
            <a:fillRect/>
          </a:stretch>
        </p:blipFill>
        <p:spPr>
          <a:xfrm>
            <a:off x="5296525" y="1292975"/>
            <a:ext cx="3127600" cy="385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GRASP</a:t>
            </a:r>
            <a:endParaRPr/>
          </a:p>
        </p:txBody>
      </p:sp>
      <p:sp>
        <p:nvSpPr>
          <p:cNvPr id="126" name="Google Shape;126;p22"/>
          <p:cNvSpPr txBox="1"/>
          <p:nvPr>
            <p:ph idx="1" type="body"/>
          </p:nvPr>
        </p:nvSpPr>
        <p:spPr>
          <a:xfrm>
            <a:off x="190000" y="1436400"/>
            <a:ext cx="8817600" cy="33915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a:t>General Responsibility Assignment Software Patterns</a:t>
            </a:r>
            <a:endParaRPr/>
          </a:p>
          <a:p>
            <a:pPr indent="-317500" lvl="1" marL="914400" rtl="0" algn="l">
              <a:spcBef>
                <a:spcPts val="0"/>
              </a:spcBef>
              <a:spcAft>
                <a:spcPts val="0"/>
              </a:spcAft>
              <a:buSzPts val="1400"/>
              <a:buChar char="○"/>
            </a:pPr>
            <a:r>
              <a:rPr lang="en" sz="1600"/>
              <a:t>a set of "nine fundamental principles in </a:t>
            </a:r>
            <a:r>
              <a:rPr b="1" lang="en" sz="1600">
                <a:uFill>
                  <a:noFill/>
                </a:uFill>
                <a:hlinkClick r:id="rId3"/>
              </a:rPr>
              <a:t>object design</a:t>
            </a:r>
            <a:r>
              <a:rPr b="1" lang="en" sz="1600"/>
              <a:t> and responsibility assignment</a:t>
            </a:r>
            <a:r>
              <a:rPr lang="en" sz="1600"/>
              <a:t>"</a:t>
            </a:r>
            <a:endParaRPr sz="1600"/>
          </a:p>
          <a:p>
            <a:pPr indent="-330200" lvl="0" marL="457200" rtl="0" algn="l">
              <a:spcBef>
                <a:spcPts val="0"/>
              </a:spcBef>
              <a:spcAft>
                <a:spcPts val="0"/>
              </a:spcAft>
              <a:buSzPts val="1600"/>
              <a:buChar char="●"/>
            </a:pPr>
            <a:r>
              <a:rPr lang="en"/>
              <a:t>9 principles</a:t>
            </a:r>
            <a:endParaRPr/>
          </a:p>
          <a:p>
            <a:pPr indent="-317500" lvl="1" marL="914400" rtl="0" algn="l">
              <a:spcBef>
                <a:spcPts val="0"/>
              </a:spcBef>
              <a:spcAft>
                <a:spcPts val="0"/>
              </a:spcAft>
              <a:buSzPts val="1400"/>
              <a:buChar char="○"/>
            </a:pPr>
            <a:r>
              <a:rPr lang="en"/>
              <a:t>Controller</a:t>
            </a:r>
            <a:endParaRPr/>
          </a:p>
          <a:p>
            <a:pPr indent="-317500" lvl="1" marL="914400" rtl="0" algn="l">
              <a:spcBef>
                <a:spcPts val="0"/>
              </a:spcBef>
              <a:spcAft>
                <a:spcPts val="0"/>
              </a:spcAft>
              <a:buSzPts val="1400"/>
              <a:buChar char="○"/>
            </a:pPr>
            <a:r>
              <a:rPr lang="en"/>
              <a:t>Creator</a:t>
            </a:r>
            <a:endParaRPr/>
          </a:p>
          <a:p>
            <a:pPr indent="-317500" lvl="1" marL="914400" rtl="0" algn="l">
              <a:spcBef>
                <a:spcPts val="0"/>
              </a:spcBef>
              <a:spcAft>
                <a:spcPts val="0"/>
              </a:spcAft>
              <a:buSzPts val="1400"/>
              <a:buChar char="○"/>
            </a:pPr>
            <a:r>
              <a:rPr lang="en"/>
              <a:t>Indirection</a:t>
            </a:r>
            <a:endParaRPr/>
          </a:p>
          <a:p>
            <a:pPr indent="-317500" lvl="1" marL="914400" rtl="0" algn="l">
              <a:spcBef>
                <a:spcPts val="0"/>
              </a:spcBef>
              <a:spcAft>
                <a:spcPts val="0"/>
              </a:spcAft>
              <a:buSzPts val="1400"/>
              <a:buChar char="○"/>
            </a:pPr>
            <a:r>
              <a:rPr lang="en"/>
              <a:t>Information expert</a:t>
            </a:r>
            <a:endParaRPr/>
          </a:p>
          <a:p>
            <a:pPr indent="-317500" lvl="1" marL="914400" rtl="0" algn="l">
              <a:spcBef>
                <a:spcPts val="0"/>
              </a:spcBef>
              <a:spcAft>
                <a:spcPts val="0"/>
              </a:spcAft>
              <a:buSzPts val="1400"/>
              <a:buChar char="○"/>
            </a:pPr>
            <a:r>
              <a:rPr lang="en"/>
              <a:t>Low coupling</a:t>
            </a:r>
            <a:endParaRPr/>
          </a:p>
          <a:p>
            <a:pPr indent="-317500" lvl="1" marL="914400" rtl="0" algn="l">
              <a:spcBef>
                <a:spcPts val="0"/>
              </a:spcBef>
              <a:spcAft>
                <a:spcPts val="0"/>
              </a:spcAft>
              <a:buSzPts val="1400"/>
              <a:buChar char="○"/>
            </a:pPr>
            <a:r>
              <a:rPr lang="en"/>
              <a:t>High cohesion</a:t>
            </a:r>
            <a:endParaRPr/>
          </a:p>
          <a:p>
            <a:pPr indent="-317500" lvl="1" marL="914400" rtl="0" algn="l">
              <a:spcBef>
                <a:spcPts val="0"/>
              </a:spcBef>
              <a:spcAft>
                <a:spcPts val="0"/>
              </a:spcAft>
              <a:buSzPts val="1400"/>
              <a:buChar char="○"/>
            </a:pPr>
            <a:r>
              <a:rPr lang="en"/>
              <a:t>Polymorphism</a:t>
            </a:r>
            <a:endParaRPr/>
          </a:p>
          <a:p>
            <a:pPr indent="-317500" lvl="1" marL="914400" rtl="0" algn="l">
              <a:spcBef>
                <a:spcPts val="0"/>
              </a:spcBef>
              <a:spcAft>
                <a:spcPts val="0"/>
              </a:spcAft>
              <a:buSzPts val="1400"/>
              <a:buChar char="○"/>
            </a:pPr>
            <a:r>
              <a:rPr lang="en"/>
              <a:t>Protected variations</a:t>
            </a:r>
            <a:endParaRPr/>
          </a:p>
          <a:p>
            <a:pPr indent="-317500" lvl="1" marL="914400" rtl="0" algn="l">
              <a:spcBef>
                <a:spcPts val="0"/>
              </a:spcBef>
              <a:spcAft>
                <a:spcPts val="0"/>
              </a:spcAft>
              <a:buSzPts val="1400"/>
              <a:buChar char="○"/>
            </a:pPr>
            <a:r>
              <a:rPr lang="en"/>
              <a:t>Pure fabrication</a:t>
            </a:r>
            <a:endParaRPr/>
          </a:p>
          <a:p>
            <a:pPr indent="-330200" lvl="0" marL="457200" rtl="0" algn="l">
              <a:spcBef>
                <a:spcPts val="0"/>
              </a:spcBef>
              <a:spcAft>
                <a:spcPts val="0"/>
              </a:spcAft>
              <a:buSzPts val="1600"/>
              <a:buChar char="●"/>
            </a:pPr>
            <a:r>
              <a:rPr lang="en"/>
              <a:t>These patterns solve some software problems common to many software development projects</a:t>
            </a:r>
            <a:endParaRPr/>
          </a:p>
        </p:txBody>
      </p:sp>
      <p:sp>
        <p:nvSpPr>
          <p:cNvPr id="127" name="Google Shape;127;p22"/>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and Do-While Loop Layout</a:t>
            </a:r>
            <a:endParaRPr/>
          </a:p>
        </p:txBody>
      </p:sp>
      <p:sp>
        <p:nvSpPr>
          <p:cNvPr id="647" name="Google Shape;647;p76"/>
          <p:cNvSpPr txBox="1"/>
          <p:nvPr>
            <p:ph idx="1" type="body"/>
          </p:nvPr>
        </p:nvSpPr>
        <p:spPr>
          <a:xfrm>
            <a:off x="311700" y="1505700"/>
            <a:ext cx="31125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same layout rules are required for while and do-while loops, the only additional key is that they must be able to escape their loop.</a:t>
            </a:r>
            <a:endParaRPr/>
          </a:p>
        </p:txBody>
      </p:sp>
      <p:pic>
        <p:nvPicPr>
          <p:cNvPr id="648" name="Google Shape;648;p76"/>
          <p:cNvPicPr preferRelativeResize="0"/>
          <p:nvPr/>
        </p:nvPicPr>
        <p:blipFill>
          <a:blip r:embed="rId3">
            <a:alphaModFix/>
          </a:blip>
          <a:stretch>
            <a:fillRect/>
          </a:stretch>
        </p:blipFill>
        <p:spPr>
          <a:xfrm>
            <a:off x="3424200" y="1505700"/>
            <a:ext cx="5734157" cy="3076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Loop Layout and Nesting Statements</a:t>
            </a:r>
            <a:endParaRPr/>
          </a:p>
        </p:txBody>
      </p:sp>
      <p:sp>
        <p:nvSpPr>
          <p:cNvPr id="654" name="Google Shape;654;p7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loops should follow the general layout rules.When defining the initialization, condition, and post-loop housekeeping, use spaces between variables and operators, except when using the `++` or `--` operators.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Anything beyond 4 levels deep of nesting should be avoided if at all possible.</a:t>
            </a:r>
            <a:endParaRPr/>
          </a:p>
        </p:txBody>
      </p:sp>
      <p:pic>
        <p:nvPicPr>
          <p:cNvPr id="655" name="Google Shape;655;p77"/>
          <p:cNvPicPr preferRelativeResize="0"/>
          <p:nvPr/>
        </p:nvPicPr>
        <p:blipFill>
          <a:blip r:embed="rId3">
            <a:alphaModFix/>
          </a:blip>
          <a:stretch>
            <a:fillRect/>
          </a:stretch>
        </p:blipFill>
        <p:spPr>
          <a:xfrm>
            <a:off x="902225" y="1895151"/>
            <a:ext cx="3314850" cy="135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Comments - Multi-line Comments</a:t>
            </a:r>
            <a:endParaRPr/>
          </a:p>
        </p:txBody>
      </p:sp>
      <p:sp>
        <p:nvSpPr>
          <p:cNvPr id="661" name="Google Shape;661;p78"/>
          <p:cNvSpPr txBox="1"/>
          <p:nvPr>
            <p:ph idx="1" type="body"/>
          </p:nvPr>
        </p:nvSpPr>
        <p:spPr>
          <a:xfrm>
            <a:off x="311700" y="1505700"/>
            <a:ext cx="8589900" cy="1556700"/>
          </a:xfrm>
          <a:prstGeom prst="rect">
            <a:avLst/>
          </a:prstGeom>
        </p:spPr>
        <p:txBody>
          <a:bodyPr anchorCtr="0" anchor="t" bIns="91425" lIns="91425" spcFirstLastPara="1" rIns="152750" wrap="square" tIns="91425">
            <a:normAutofit fontScale="77500"/>
          </a:bodyPr>
          <a:lstStyle/>
          <a:p>
            <a:pPr indent="0" lvl="0" marL="0" rtl="0" algn="l">
              <a:spcBef>
                <a:spcPts val="0"/>
              </a:spcBef>
              <a:spcAft>
                <a:spcPts val="0"/>
              </a:spcAft>
              <a:buNone/>
            </a:pPr>
            <a:r>
              <a:rPr lang="en"/>
              <a:t>Comments play a crucial role in communicating ideas to other developers. When writing comments, prioritize explaining </a:t>
            </a:r>
            <a:r>
              <a:rPr b="1" i="1" lang="en"/>
              <a:t>why</a:t>
            </a:r>
            <a:r>
              <a:rPr lang="en"/>
              <a:t> a section of code exists rather than simply stating </a:t>
            </a:r>
            <a:r>
              <a:rPr b="1" i="1" lang="en"/>
              <a:t>what</a:t>
            </a:r>
            <a:r>
              <a:rPr lang="en"/>
              <a:t> it does. Include comments whenever there are complex elements that require additional clarification, such as intricate if statements or REGEX expressions.</a:t>
            </a:r>
            <a:endParaRPr/>
          </a:p>
          <a:p>
            <a:pPr indent="0" lvl="0" marL="0" rtl="0" algn="l">
              <a:spcBef>
                <a:spcPts val="1200"/>
              </a:spcBef>
              <a:spcAft>
                <a:spcPts val="1200"/>
              </a:spcAft>
              <a:buNone/>
            </a:pPr>
            <a:r>
              <a:rPr lang="en"/>
              <a:t>For comments written on a new line, use the `/* Comment */` syntax. If a comment spans multiple lines, each new line should begin with an asterisk. Put each idea within the comment on its own line for better readability.</a:t>
            </a:r>
            <a:endParaRPr/>
          </a:p>
        </p:txBody>
      </p:sp>
      <p:pic>
        <p:nvPicPr>
          <p:cNvPr id="662" name="Google Shape;662;p78"/>
          <p:cNvPicPr preferRelativeResize="0"/>
          <p:nvPr/>
        </p:nvPicPr>
        <p:blipFill>
          <a:blip r:embed="rId3">
            <a:alphaModFix/>
          </a:blip>
          <a:stretch>
            <a:fillRect/>
          </a:stretch>
        </p:blipFill>
        <p:spPr>
          <a:xfrm>
            <a:off x="495888" y="3505025"/>
            <a:ext cx="8152226" cy="971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In-line Comments</a:t>
            </a:r>
            <a:endParaRPr/>
          </a:p>
        </p:txBody>
      </p:sp>
      <p:sp>
        <p:nvSpPr>
          <p:cNvPr id="668" name="Google Shape;668;p79"/>
          <p:cNvSpPr txBox="1"/>
          <p:nvPr>
            <p:ph idx="1" type="body"/>
          </p:nvPr>
        </p:nvSpPr>
        <p:spPr>
          <a:xfrm>
            <a:off x="311700" y="1505700"/>
            <a:ext cx="8490600" cy="129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inline comments are used, they should be concise and to the point, using the `//` syntax. When multiple inline comments appear in a row, ensure that they are properly aligned for clarity.</a:t>
            </a:r>
            <a:endParaRPr/>
          </a:p>
        </p:txBody>
      </p:sp>
      <p:pic>
        <p:nvPicPr>
          <p:cNvPr id="669" name="Google Shape;669;p79"/>
          <p:cNvPicPr preferRelativeResize="0"/>
          <p:nvPr/>
        </p:nvPicPr>
        <p:blipFill>
          <a:blip r:embed="rId3">
            <a:alphaModFix/>
          </a:blip>
          <a:stretch>
            <a:fillRect/>
          </a:stretch>
        </p:blipFill>
        <p:spPr>
          <a:xfrm>
            <a:off x="385775" y="3479338"/>
            <a:ext cx="8372475" cy="1038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Headings</a:t>
            </a:r>
            <a:endParaRPr/>
          </a:p>
        </p:txBody>
      </p:sp>
      <p:sp>
        <p:nvSpPr>
          <p:cNvPr id="675" name="Google Shape;675;p80"/>
          <p:cNvSpPr txBox="1"/>
          <p:nvPr>
            <p:ph idx="2" type="body"/>
          </p:nvPr>
        </p:nvSpPr>
        <p:spPr>
          <a:xfrm>
            <a:off x="452450" y="3609975"/>
            <a:ext cx="8379900" cy="120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function in your code should be preceded by a function header comment. This comment should provide a high-level overview of the function and explain how it interacts with other functions, variables, and classes.</a:t>
            </a:r>
            <a:endParaRPr/>
          </a:p>
        </p:txBody>
      </p:sp>
      <p:pic>
        <p:nvPicPr>
          <p:cNvPr id="676" name="Google Shape;676;p80"/>
          <p:cNvPicPr preferRelativeResize="0"/>
          <p:nvPr/>
        </p:nvPicPr>
        <p:blipFill>
          <a:blip r:embed="rId3">
            <a:alphaModFix/>
          </a:blip>
          <a:stretch>
            <a:fillRect/>
          </a:stretch>
        </p:blipFill>
        <p:spPr>
          <a:xfrm>
            <a:off x="452450" y="1441150"/>
            <a:ext cx="8239125" cy="2076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 Heading</a:t>
            </a:r>
            <a:endParaRPr/>
          </a:p>
        </p:txBody>
      </p:sp>
      <p:sp>
        <p:nvSpPr>
          <p:cNvPr id="682" name="Google Shape;682;p81"/>
          <p:cNvSpPr txBox="1"/>
          <p:nvPr>
            <p:ph idx="2" type="body"/>
          </p:nvPr>
        </p:nvSpPr>
        <p:spPr>
          <a:xfrm>
            <a:off x="213125" y="1505700"/>
            <a:ext cx="8619300" cy="106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the beginning of each script, there should be a file header that describes the purpose of the file. This comment must include the developer’s name, role, project name, and class relationships like </a:t>
            </a:r>
            <a:r>
              <a:rPr lang="en"/>
              <a:t>inheritance</a:t>
            </a:r>
            <a:r>
              <a:rPr lang="en"/>
              <a:t> that are in the file.</a:t>
            </a:r>
            <a:endParaRPr/>
          </a:p>
        </p:txBody>
      </p:sp>
      <p:pic>
        <p:nvPicPr>
          <p:cNvPr id="683" name="Google Shape;683;p81"/>
          <p:cNvPicPr preferRelativeResize="0"/>
          <p:nvPr/>
        </p:nvPicPr>
        <p:blipFill>
          <a:blip r:embed="rId3">
            <a:alphaModFix/>
          </a:blip>
          <a:stretch>
            <a:fillRect/>
          </a:stretch>
        </p:blipFill>
        <p:spPr>
          <a:xfrm>
            <a:off x="533400" y="2607275"/>
            <a:ext cx="4415825" cy="2536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type="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 </a:t>
            </a:r>
            <a:r>
              <a:rPr lang="en"/>
              <a:t>the </a:t>
            </a:r>
            <a:r>
              <a:rPr lang="en"/>
              <a:t>Code Roasting Begin!</a:t>
            </a:r>
            <a:endParaRPr/>
          </a:p>
        </p:txBody>
      </p:sp>
      <p:sp>
        <p:nvSpPr>
          <p:cNvPr id="689" name="Google Shape;689;p82"/>
          <p:cNvSpPr txBox="1"/>
          <p:nvPr>
            <p:ph idx="1" type="subTitle"/>
          </p:nvPr>
        </p:nvSpPr>
        <p:spPr>
          <a:xfrm>
            <a:off x="190000" y="4797425"/>
            <a:ext cx="8520600" cy="298500"/>
          </a:xfrm>
          <a:prstGeom prst="rect">
            <a:avLst/>
          </a:prstGeom>
        </p:spPr>
        <p:txBody>
          <a:bodyPr anchorCtr="0" anchor="t" bIns="91425" lIns="0" spcFirstLastPara="1" rIns="91425" wrap="square" tIns="0">
            <a:noAutofit/>
          </a:bodyPr>
          <a:lstStyle/>
          <a:p>
            <a:pPr indent="0" lvl="0" marL="0" rtl="0" algn="l">
              <a:spcBef>
                <a:spcPts val="0"/>
              </a:spcBef>
              <a:spcAft>
                <a:spcPts val="1200"/>
              </a:spcAft>
              <a:buNone/>
            </a:pPr>
            <a:r>
              <a:t/>
            </a:r>
            <a:endParaRPr/>
          </a:p>
        </p:txBody>
      </p:sp>
      <p:pic>
        <p:nvPicPr>
          <p:cNvPr id="690" name="Google Shape;690;p82"/>
          <p:cNvPicPr preferRelativeResize="0"/>
          <p:nvPr/>
        </p:nvPicPr>
        <p:blipFill>
          <a:blip r:embed="rId3">
            <a:alphaModFix/>
          </a:blip>
          <a:stretch>
            <a:fillRect/>
          </a:stretch>
        </p:blipFill>
        <p:spPr>
          <a:xfrm>
            <a:off x="3528713" y="1822225"/>
            <a:ext cx="2086567" cy="26703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Just kidding…</a:t>
            </a:r>
            <a:endParaRPr/>
          </a:p>
        </p:txBody>
      </p:sp>
      <p:sp>
        <p:nvSpPr>
          <p:cNvPr id="696" name="Google Shape;696;p83"/>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TL4’s didn’t do coding standards before we started working on projects. You all should be roasting us.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Gantt Roasts</a:t>
            </a:r>
            <a:endParaRPr/>
          </a:p>
        </p:txBody>
      </p:sp>
      <p:sp>
        <p:nvSpPr>
          <p:cNvPr id="702" name="Google Shape;702;p84"/>
          <p:cNvSpPr txBox="1"/>
          <p:nvPr>
            <p:ph idx="1" type="subTitle"/>
          </p:nvPr>
        </p:nvSpPr>
        <p:spPr>
          <a:xfrm>
            <a:off x="190000" y="4797425"/>
            <a:ext cx="8520600" cy="298500"/>
          </a:xfrm>
          <a:prstGeom prst="rect">
            <a:avLst/>
          </a:prstGeom>
        </p:spPr>
        <p:txBody>
          <a:bodyPr anchorCtr="0" anchor="t" bIns="91425" lIns="0" spcFirstLastPara="1" rIns="91425" wrap="square" tIns="0">
            <a:noAutofit/>
          </a:bodyPr>
          <a:lstStyle/>
          <a:p>
            <a:pPr indent="0" lvl="0" marL="0" rtl="0" algn="l">
              <a:spcBef>
                <a:spcPts val="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5 Guys</a:t>
            </a:r>
            <a:endParaRPr/>
          </a:p>
        </p:txBody>
      </p:sp>
      <p:sp>
        <p:nvSpPr>
          <p:cNvPr id="708" name="Google Shape;708;p85"/>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9" name="Google Shape;709;p85"/>
          <p:cNvPicPr preferRelativeResize="0"/>
          <p:nvPr/>
        </p:nvPicPr>
        <p:blipFill rotWithShape="1">
          <a:blip r:embed="rId3">
            <a:alphaModFix/>
          </a:blip>
          <a:srcRect b="37988" l="28488" r="6999" t="0"/>
          <a:stretch/>
        </p:blipFill>
        <p:spPr>
          <a:xfrm>
            <a:off x="190000" y="1436400"/>
            <a:ext cx="5898623" cy="911375"/>
          </a:xfrm>
          <a:prstGeom prst="rect">
            <a:avLst/>
          </a:prstGeom>
          <a:noFill/>
          <a:ln>
            <a:noFill/>
          </a:ln>
        </p:spPr>
      </p:pic>
      <p:pic>
        <p:nvPicPr>
          <p:cNvPr id="710" name="Google Shape;710;p85"/>
          <p:cNvPicPr preferRelativeResize="0"/>
          <p:nvPr/>
        </p:nvPicPr>
        <p:blipFill rotWithShape="1">
          <a:blip r:embed="rId4">
            <a:alphaModFix/>
          </a:blip>
          <a:srcRect b="0" l="44218" r="9435" t="0"/>
          <a:stretch/>
        </p:blipFill>
        <p:spPr>
          <a:xfrm>
            <a:off x="6194200" y="1436400"/>
            <a:ext cx="2813400" cy="1426100"/>
          </a:xfrm>
          <a:prstGeom prst="rect">
            <a:avLst/>
          </a:prstGeom>
          <a:noFill/>
          <a:ln>
            <a:noFill/>
          </a:ln>
        </p:spPr>
      </p:pic>
      <p:pic>
        <p:nvPicPr>
          <p:cNvPr id="711" name="Google Shape;711;p85"/>
          <p:cNvPicPr preferRelativeResize="0"/>
          <p:nvPr/>
        </p:nvPicPr>
        <p:blipFill rotWithShape="1">
          <a:blip r:embed="rId5">
            <a:alphaModFix/>
          </a:blip>
          <a:srcRect b="65154" l="0" r="67779" t="0"/>
          <a:stretch/>
        </p:blipFill>
        <p:spPr>
          <a:xfrm>
            <a:off x="560400" y="3882700"/>
            <a:ext cx="4317551" cy="735925"/>
          </a:xfrm>
          <a:prstGeom prst="rect">
            <a:avLst/>
          </a:prstGeom>
          <a:noFill/>
          <a:ln>
            <a:noFill/>
          </a:ln>
        </p:spPr>
      </p:pic>
      <p:pic>
        <p:nvPicPr>
          <p:cNvPr id="712" name="Google Shape;712;p85"/>
          <p:cNvPicPr preferRelativeResize="0"/>
          <p:nvPr/>
        </p:nvPicPr>
        <p:blipFill rotWithShape="1">
          <a:blip r:embed="rId6">
            <a:alphaModFix/>
          </a:blip>
          <a:srcRect b="0" l="0" r="83687" t="53587"/>
          <a:stretch/>
        </p:blipFill>
        <p:spPr>
          <a:xfrm>
            <a:off x="639775" y="2659550"/>
            <a:ext cx="2032273" cy="911375"/>
          </a:xfrm>
          <a:prstGeom prst="rect">
            <a:avLst/>
          </a:prstGeom>
          <a:noFill/>
          <a:ln>
            <a:noFill/>
          </a:ln>
        </p:spPr>
      </p:pic>
      <p:sp>
        <p:nvSpPr>
          <p:cNvPr id="713" name="Google Shape;713;p85"/>
          <p:cNvSpPr txBox="1"/>
          <p:nvPr/>
        </p:nvSpPr>
        <p:spPr>
          <a:xfrm>
            <a:off x="1582625" y="2427800"/>
            <a:ext cx="389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714" name="Google Shape;714;p85"/>
          <p:cNvPicPr preferRelativeResize="0"/>
          <p:nvPr/>
        </p:nvPicPr>
        <p:blipFill rotWithShape="1">
          <a:blip r:embed="rId7">
            <a:alphaModFix/>
          </a:blip>
          <a:srcRect b="0" l="179" r="179" t="0"/>
          <a:stretch/>
        </p:blipFill>
        <p:spPr>
          <a:xfrm>
            <a:off x="3203750" y="3785837"/>
            <a:ext cx="1926474" cy="1087050"/>
          </a:xfrm>
          <a:prstGeom prst="rect">
            <a:avLst/>
          </a:prstGeom>
          <a:noFill/>
          <a:ln>
            <a:noFill/>
          </a:ln>
        </p:spPr>
      </p:pic>
      <p:pic>
        <p:nvPicPr>
          <p:cNvPr descr="a white cat is sitting with a question mark above it (Provided by Tenor)" id="715" name="Google Shape;715;p85"/>
          <p:cNvPicPr preferRelativeResize="0"/>
          <p:nvPr/>
        </p:nvPicPr>
        <p:blipFill>
          <a:blip r:embed="rId8">
            <a:alphaModFix/>
          </a:blip>
          <a:stretch>
            <a:fillRect/>
          </a:stretch>
        </p:blipFill>
        <p:spPr>
          <a:xfrm>
            <a:off x="2528800" y="2120598"/>
            <a:ext cx="1203450" cy="150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GRASP</a:t>
            </a:r>
            <a:endParaRPr/>
          </a:p>
        </p:txBody>
      </p:sp>
      <p:sp>
        <p:nvSpPr>
          <p:cNvPr id="133" name="Google Shape;133;p23"/>
          <p:cNvSpPr txBox="1"/>
          <p:nvPr>
            <p:ph idx="1" type="body"/>
          </p:nvPr>
        </p:nvSpPr>
        <p:spPr>
          <a:xfrm>
            <a:off x="190000" y="1436400"/>
            <a:ext cx="8817600" cy="339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General Responsibility Assignment Software Patterns</a:t>
            </a:r>
            <a:endParaRPr/>
          </a:p>
          <a:p>
            <a:pPr indent="-317500" lvl="1" marL="914400" rtl="0" algn="l">
              <a:spcBef>
                <a:spcPts val="0"/>
              </a:spcBef>
              <a:spcAft>
                <a:spcPts val="0"/>
              </a:spcAft>
              <a:buSzPts val="1400"/>
              <a:buChar char="○"/>
            </a:pPr>
            <a:r>
              <a:rPr lang="en" sz="1600"/>
              <a:t>a set of "nine fundamental principles in </a:t>
            </a:r>
            <a:r>
              <a:rPr lang="en" sz="1600">
                <a:highlight>
                  <a:srgbClr val="D9EAD3"/>
                </a:highlight>
                <a:uFill>
                  <a:noFill/>
                </a:uFill>
                <a:hlinkClick r:id="rId3"/>
              </a:rPr>
              <a:t>object design</a:t>
            </a:r>
            <a:r>
              <a:rPr lang="en" sz="1600"/>
              <a:t> and </a:t>
            </a:r>
            <a:r>
              <a:rPr lang="en" sz="1600">
                <a:highlight>
                  <a:srgbClr val="D9D2E9"/>
                </a:highlight>
              </a:rPr>
              <a:t>responsibility assignment</a:t>
            </a:r>
            <a:r>
              <a:rPr lang="en" sz="1600"/>
              <a:t>"</a:t>
            </a:r>
            <a:endParaRPr sz="1600"/>
          </a:p>
          <a:p>
            <a:pPr indent="-330200" lvl="0" marL="457200" rtl="0" algn="l">
              <a:spcBef>
                <a:spcPts val="0"/>
              </a:spcBef>
              <a:spcAft>
                <a:spcPts val="0"/>
              </a:spcAft>
              <a:buSzPts val="1600"/>
              <a:buChar char="●"/>
            </a:pPr>
            <a:r>
              <a:rPr lang="en">
                <a:highlight>
                  <a:srgbClr val="D9EAD3"/>
                </a:highlight>
              </a:rPr>
              <a:t>Design of objects</a:t>
            </a:r>
            <a:r>
              <a:rPr lang="en"/>
              <a:t>?</a:t>
            </a:r>
            <a:endParaRPr/>
          </a:p>
          <a:p>
            <a:pPr indent="-317500" lvl="1" marL="914400" rtl="0" algn="l">
              <a:spcBef>
                <a:spcPts val="0"/>
              </a:spcBef>
              <a:spcAft>
                <a:spcPts val="0"/>
              </a:spcAft>
              <a:buSzPts val="1400"/>
              <a:buChar char="○"/>
            </a:pPr>
            <a:r>
              <a:rPr lang="en"/>
              <a:t>We are </a:t>
            </a:r>
            <a:r>
              <a:rPr lang="en"/>
              <a:t>initially</a:t>
            </a:r>
            <a:r>
              <a:rPr lang="en"/>
              <a:t> trained to think of objects in terms of data </a:t>
            </a:r>
            <a:r>
              <a:rPr lang="en"/>
              <a:t>structures</a:t>
            </a:r>
            <a:r>
              <a:rPr lang="en"/>
              <a:t> and algorithms but with </a:t>
            </a:r>
            <a:r>
              <a:rPr lang="en">
                <a:highlight>
                  <a:srgbClr val="D9D2E9"/>
                </a:highlight>
              </a:rPr>
              <a:t>Responsibility driven design</a:t>
            </a:r>
            <a:r>
              <a:rPr lang="en"/>
              <a:t> (RDD) this shifts in treating objects as having roles and </a:t>
            </a:r>
            <a:r>
              <a:rPr lang="en">
                <a:highlight>
                  <a:srgbClr val="D9D2E9"/>
                </a:highlight>
              </a:rPr>
              <a:t>responsibilities </a:t>
            </a:r>
            <a:endParaRPr>
              <a:highlight>
                <a:srgbClr val="D9D2E9"/>
              </a:highlight>
            </a:endParaRPr>
          </a:p>
          <a:p>
            <a:pPr indent="-330200" lvl="0" marL="457200" rtl="0" algn="l">
              <a:spcBef>
                <a:spcPts val="0"/>
              </a:spcBef>
              <a:spcAft>
                <a:spcPts val="0"/>
              </a:spcAft>
              <a:buSzPts val="1600"/>
              <a:buChar char="●"/>
            </a:pPr>
            <a:r>
              <a:rPr lang="en">
                <a:highlight>
                  <a:srgbClr val="D9D2E9"/>
                </a:highlight>
              </a:rPr>
              <a:t>Responsibility</a:t>
            </a:r>
            <a:r>
              <a:rPr lang="en">
                <a:highlight>
                  <a:srgbClr val="D9D2E9"/>
                </a:highlight>
              </a:rPr>
              <a:t> driven design (RDD)</a:t>
            </a:r>
            <a:r>
              <a:rPr lang="en"/>
              <a:t> - asks questions like</a:t>
            </a:r>
            <a:endParaRPr/>
          </a:p>
          <a:p>
            <a:pPr indent="-317500" lvl="1" marL="914400" rtl="0" algn="l">
              <a:spcBef>
                <a:spcPts val="0"/>
              </a:spcBef>
              <a:spcAft>
                <a:spcPts val="0"/>
              </a:spcAft>
              <a:buSzPts val="1400"/>
              <a:buChar char="○"/>
            </a:pPr>
            <a:r>
              <a:rPr lang="en"/>
              <a:t>What are an </a:t>
            </a:r>
            <a:r>
              <a:rPr lang="en"/>
              <a:t>object's</a:t>
            </a:r>
            <a:r>
              <a:rPr lang="en"/>
              <a:t> </a:t>
            </a:r>
            <a:r>
              <a:rPr lang="en"/>
              <a:t>responsibilities?</a:t>
            </a:r>
            <a:endParaRPr/>
          </a:p>
          <a:p>
            <a:pPr indent="-317500" lvl="1" marL="914400" rtl="0" algn="l">
              <a:spcBef>
                <a:spcPts val="0"/>
              </a:spcBef>
              <a:spcAft>
                <a:spcPts val="0"/>
              </a:spcAft>
              <a:buSzPts val="1400"/>
              <a:buChar char="○"/>
            </a:pPr>
            <a:r>
              <a:rPr lang="en"/>
              <a:t>What are an objects roles?</a:t>
            </a:r>
            <a:endParaRPr/>
          </a:p>
          <a:p>
            <a:pPr indent="-317500" lvl="1" marL="914400" rtl="0" algn="l">
              <a:spcBef>
                <a:spcPts val="0"/>
              </a:spcBef>
              <a:spcAft>
                <a:spcPts val="0"/>
              </a:spcAft>
              <a:buSzPts val="1400"/>
              <a:buChar char="○"/>
            </a:pPr>
            <a:r>
              <a:rPr lang="en"/>
              <a:t>What are an </a:t>
            </a:r>
            <a:r>
              <a:rPr lang="en"/>
              <a:t>object's</a:t>
            </a:r>
            <a:r>
              <a:rPr lang="en"/>
              <a:t> </a:t>
            </a:r>
            <a:r>
              <a:rPr lang="en"/>
              <a:t>collaborations</a:t>
            </a:r>
            <a:r>
              <a:rPr lang="en"/>
              <a:t>?</a:t>
            </a:r>
            <a:endParaRPr/>
          </a:p>
          <a:p>
            <a:pPr indent="-317500" lvl="1" marL="914400" rtl="0" algn="l">
              <a:spcBef>
                <a:spcPts val="0"/>
              </a:spcBef>
              <a:spcAft>
                <a:spcPts val="0"/>
              </a:spcAft>
              <a:buSzPts val="1400"/>
              <a:buChar char="○"/>
            </a:pPr>
            <a:r>
              <a:rPr lang="en"/>
              <a:t>Objects become - service providers, information holders, coordinators, controllers, etc</a:t>
            </a:r>
            <a:endParaRPr/>
          </a:p>
        </p:txBody>
      </p:sp>
      <p:sp>
        <p:nvSpPr>
          <p:cNvPr id="134" name="Google Shape;134;p23"/>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6"/>
          <p:cNvSpPr/>
          <p:nvPr/>
        </p:nvSpPr>
        <p:spPr>
          <a:xfrm rot="-363734">
            <a:off x="357186" y="3084806"/>
            <a:ext cx="4124666" cy="1080928"/>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21" name="Google Shape;721;p86"/>
          <p:cNvSpPr/>
          <p:nvPr/>
        </p:nvSpPr>
        <p:spPr>
          <a:xfrm>
            <a:off x="402675" y="1304338"/>
            <a:ext cx="8355600" cy="145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22" name="Google Shape;722;p8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Tappa Tappa Keyboard</a:t>
            </a:r>
            <a:endParaRPr/>
          </a:p>
        </p:txBody>
      </p:sp>
      <p:pic>
        <p:nvPicPr>
          <p:cNvPr id="723" name="Google Shape;723;p86"/>
          <p:cNvPicPr preferRelativeResize="0"/>
          <p:nvPr/>
        </p:nvPicPr>
        <p:blipFill rotWithShape="1">
          <a:blip r:embed="rId3">
            <a:alphaModFix/>
          </a:blip>
          <a:srcRect b="0" l="0" r="0" t="14559"/>
          <a:stretch/>
        </p:blipFill>
        <p:spPr>
          <a:xfrm>
            <a:off x="477213" y="1382750"/>
            <a:ext cx="8189626" cy="1273475"/>
          </a:xfrm>
          <a:prstGeom prst="rect">
            <a:avLst/>
          </a:prstGeom>
          <a:noFill/>
          <a:ln>
            <a:noFill/>
          </a:ln>
        </p:spPr>
      </p:pic>
      <p:pic>
        <p:nvPicPr>
          <p:cNvPr id="724" name="Google Shape;724;p86"/>
          <p:cNvPicPr preferRelativeResize="0"/>
          <p:nvPr/>
        </p:nvPicPr>
        <p:blipFill rotWithShape="1">
          <a:blip r:embed="rId4">
            <a:alphaModFix/>
          </a:blip>
          <a:srcRect b="27220" l="15549" r="7397" t="23015"/>
          <a:stretch/>
        </p:blipFill>
        <p:spPr>
          <a:xfrm rot="-363606">
            <a:off x="397613" y="3125262"/>
            <a:ext cx="4043975" cy="1000125"/>
          </a:xfrm>
          <a:prstGeom prst="rect">
            <a:avLst/>
          </a:prstGeom>
          <a:noFill/>
          <a:ln>
            <a:noFill/>
          </a:ln>
        </p:spPr>
      </p:pic>
      <p:pic>
        <p:nvPicPr>
          <p:cNvPr id="725" name="Google Shape;725;p86"/>
          <p:cNvPicPr preferRelativeResize="0"/>
          <p:nvPr/>
        </p:nvPicPr>
        <p:blipFill rotWithShape="1">
          <a:blip r:embed="rId5">
            <a:alphaModFix/>
          </a:blip>
          <a:srcRect b="2174" l="-6160" r="6159" t="8340"/>
          <a:stretch/>
        </p:blipFill>
        <p:spPr>
          <a:xfrm>
            <a:off x="4630150" y="2914350"/>
            <a:ext cx="1714500" cy="1534225"/>
          </a:xfrm>
          <a:prstGeom prst="rect">
            <a:avLst/>
          </a:prstGeom>
          <a:noFill/>
          <a:ln>
            <a:noFill/>
          </a:ln>
        </p:spPr>
      </p:pic>
      <p:pic>
        <p:nvPicPr>
          <p:cNvPr id="726" name="Google Shape;726;p86"/>
          <p:cNvPicPr preferRelativeResize="0"/>
          <p:nvPr/>
        </p:nvPicPr>
        <p:blipFill rotWithShape="1">
          <a:blip r:embed="rId6">
            <a:alphaModFix/>
          </a:blip>
          <a:srcRect b="-9" l="0" r="0" t="9297"/>
          <a:stretch/>
        </p:blipFill>
        <p:spPr>
          <a:xfrm>
            <a:off x="5364875" y="3484700"/>
            <a:ext cx="1714500" cy="1358145"/>
          </a:xfrm>
          <a:prstGeom prst="rect">
            <a:avLst/>
          </a:prstGeom>
          <a:noFill/>
          <a:ln>
            <a:noFill/>
          </a:ln>
        </p:spPr>
      </p:pic>
      <p:pic>
        <p:nvPicPr>
          <p:cNvPr id="727" name="Google Shape;727;p86"/>
          <p:cNvPicPr preferRelativeResize="0"/>
          <p:nvPr/>
        </p:nvPicPr>
        <p:blipFill rotWithShape="1">
          <a:blip r:embed="rId7">
            <a:alphaModFix/>
          </a:blip>
          <a:srcRect b="0" l="0" r="0" t="12118"/>
          <a:stretch/>
        </p:blipFill>
        <p:spPr>
          <a:xfrm>
            <a:off x="6068613" y="3053825"/>
            <a:ext cx="1363072" cy="1358150"/>
          </a:xfrm>
          <a:prstGeom prst="rect">
            <a:avLst/>
          </a:prstGeom>
          <a:noFill/>
          <a:ln>
            <a:noFill/>
          </a:ln>
        </p:spPr>
      </p:pic>
      <p:pic>
        <p:nvPicPr>
          <p:cNvPr id="728" name="Google Shape;728;p86"/>
          <p:cNvPicPr preferRelativeResize="0"/>
          <p:nvPr/>
        </p:nvPicPr>
        <p:blipFill rotWithShape="1">
          <a:blip r:embed="rId8">
            <a:alphaModFix/>
          </a:blip>
          <a:srcRect b="0" l="0" r="0" t="8054"/>
          <a:stretch/>
        </p:blipFill>
        <p:spPr>
          <a:xfrm>
            <a:off x="6956750" y="3267175"/>
            <a:ext cx="1416600" cy="1217650"/>
          </a:xfrm>
          <a:prstGeom prst="rect">
            <a:avLst/>
          </a:prstGeom>
          <a:noFill/>
          <a:ln>
            <a:noFill/>
          </a:ln>
        </p:spPr>
      </p:pic>
      <p:sp>
        <p:nvSpPr>
          <p:cNvPr id="729" name="Google Shape;729;p86"/>
          <p:cNvSpPr/>
          <p:nvPr/>
        </p:nvSpPr>
        <p:spPr>
          <a:xfrm>
            <a:off x="7149325" y="4468300"/>
            <a:ext cx="1608900" cy="374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30" name="Google Shape;730;p86"/>
          <p:cNvSpPr txBox="1"/>
          <p:nvPr/>
        </p:nvSpPr>
        <p:spPr>
          <a:xfrm>
            <a:off x="7132075" y="4440100"/>
            <a:ext cx="164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Patterns where?</a:t>
            </a:r>
            <a:endParaRPr sz="1600">
              <a:solidFill>
                <a:schemeClr val="dk2"/>
              </a:solidFill>
              <a:latin typeface="Roboto"/>
              <a:ea typeface="Roboto"/>
              <a:cs typeface="Roboto"/>
              <a:sym typeface="Roboto"/>
            </a:endParaRPr>
          </a:p>
        </p:txBody>
      </p:sp>
      <p:pic>
        <p:nvPicPr>
          <p:cNvPr id="731" name="Google Shape;731;p86"/>
          <p:cNvPicPr preferRelativeResize="0"/>
          <p:nvPr/>
        </p:nvPicPr>
        <p:blipFill rotWithShape="1">
          <a:blip r:embed="rId9">
            <a:alphaModFix/>
          </a:blip>
          <a:srcRect b="0" l="0" r="0" t="5953"/>
          <a:stretch/>
        </p:blipFill>
        <p:spPr>
          <a:xfrm>
            <a:off x="7536350" y="2985476"/>
            <a:ext cx="1295975" cy="115357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Make It Awesome</a:t>
            </a:r>
            <a:endParaRPr/>
          </a:p>
        </p:txBody>
      </p:sp>
      <p:sp>
        <p:nvSpPr>
          <p:cNvPr id="737" name="Google Shape;737;p87"/>
          <p:cNvSpPr txBox="1"/>
          <p:nvPr>
            <p:ph idx="1" type="body"/>
          </p:nvPr>
        </p:nvSpPr>
        <p:spPr>
          <a:xfrm>
            <a:off x="190000" y="1436400"/>
            <a:ext cx="88176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8" name="Google Shape;738;p87"/>
          <p:cNvPicPr preferRelativeResize="0"/>
          <p:nvPr/>
        </p:nvPicPr>
        <p:blipFill rotWithShape="1">
          <a:blip r:embed="rId3">
            <a:alphaModFix/>
          </a:blip>
          <a:srcRect b="0" l="0" r="0" t="4507"/>
          <a:stretch/>
        </p:blipFill>
        <p:spPr>
          <a:xfrm>
            <a:off x="2713625" y="1455963"/>
            <a:ext cx="3586968" cy="1638412"/>
          </a:xfrm>
          <a:prstGeom prst="rect">
            <a:avLst/>
          </a:prstGeom>
          <a:noFill/>
          <a:ln>
            <a:noFill/>
          </a:ln>
        </p:spPr>
      </p:pic>
      <p:pic>
        <p:nvPicPr>
          <p:cNvPr id="739" name="Google Shape;739;p87"/>
          <p:cNvPicPr preferRelativeResize="0"/>
          <p:nvPr/>
        </p:nvPicPr>
        <p:blipFill>
          <a:blip r:embed="rId4">
            <a:alphaModFix/>
          </a:blip>
          <a:stretch>
            <a:fillRect/>
          </a:stretch>
        </p:blipFill>
        <p:spPr>
          <a:xfrm>
            <a:off x="7664189" y="1436400"/>
            <a:ext cx="1168138" cy="3360900"/>
          </a:xfrm>
          <a:prstGeom prst="rect">
            <a:avLst/>
          </a:prstGeom>
          <a:noFill/>
          <a:ln>
            <a:noFill/>
          </a:ln>
        </p:spPr>
      </p:pic>
      <p:pic>
        <p:nvPicPr>
          <p:cNvPr id="740" name="Google Shape;740;p87"/>
          <p:cNvPicPr preferRelativeResize="0"/>
          <p:nvPr/>
        </p:nvPicPr>
        <p:blipFill>
          <a:blip r:embed="rId5">
            <a:alphaModFix/>
          </a:blip>
          <a:stretch>
            <a:fillRect/>
          </a:stretch>
        </p:blipFill>
        <p:spPr>
          <a:xfrm>
            <a:off x="189988" y="3286675"/>
            <a:ext cx="5876925" cy="1371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Penguine</a:t>
            </a:r>
            <a:endParaRPr/>
          </a:p>
        </p:txBody>
      </p:sp>
      <p:pic>
        <p:nvPicPr>
          <p:cNvPr id="746" name="Google Shape;746;p88"/>
          <p:cNvPicPr preferRelativeResize="0"/>
          <p:nvPr/>
        </p:nvPicPr>
        <p:blipFill>
          <a:blip r:embed="rId4">
            <a:alphaModFix/>
          </a:blip>
          <a:stretch>
            <a:fillRect/>
          </a:stretch>
        </p:blipFill>
        <p:spPr>
          <a:xfrm>
            <a:off x="123325" y="1502250"/>
            <a:ext cx="4705350" cy="533400"/>
          </a:xfrm>
          <a:prstGeom prst="rect">
            <a:avLst/>
          </a:prstGeom>
          <a:noFill/>
          <a:ln cap="flat" cmpd="sng" w="19050">
            <a:solidFill>
              <a:schemeClr val="dk2"/>
            </a:solidFill>
            <a:prstDash val="solid"/>
            <a:round/>
            <a:headEnd len="sm" w="sm" type="none"/>
            <a:tailEnd len="sm" w="sm" type="none"/>
          </a:ln>
        </p:spPr>
      </p:pic>
      <p:pic>
        <p:nvPicPr>
          <p:cNvPr id="747" name="Google Shape;747;p88"/>
          <p:cNvPicPr preferRelativeResize="0"/>
          <p:nvPr/>
        </p:nvPicPr>
        <p:blipFill>
          <a:blip r:embed="rId5">
            <a:alphaModFix/>
          </a:blip>
          <a:stretch>
            <a:fillRect/>
          </a:stretch>
        </p:blipFill>
        <p:spPr>
          <a:xfrm>
            <a:off x="5947300" y="1269750"/>
            <a:ext cx="2701145" cy="3714075"/>
          </a:xfrm>
          <a:prstGeom prst="rect">
            <a:avLst/>
          </a:prstGeom>
          <a:noFill/>
          <a:ln cap="flat" cmpd="sng" w="19050">
            <a:solidFill>
              <a:schemeClr val="dk2"/>
            </a:solidFill>
            <a:prstDash val="solid"/>
            <a:round/>
            <a:headEnd len="sm" w="sm" type="none"/>
            <a:tailEnd len="sm" w="sm" type="none"/>
          </a:ln>
        </p:spPr>
      </p:pic>
      <p:pic>
        <p:nvPicPr>
          <p:cNvPr id="748" name="Google Shape;748;p88"/>
          <p:cNvPicPr preferRelativeResize="0"/>
          <p:nvPr/>
        </p:nvPicPr>
        <p:blipFill rotWithShape="1">
          <a:blip r:embed="rId6">
            <a:alphaModFix/>
          </a:blip>
          <a:srcRect b="0" l="0" r="33016" t="0"/>
          <a:stretch/>
        </p:blipFill>
        <p:spPr>
          <a:xfrm>
            <a:off x="152400" y="2188050"/>
            <a:ext cx="2312425" cy="2803050"/>
          </a:xfrm>
          <a:prstGeom prst="rect">
            <a:avLst/>
          </a:prstGeom>
          <a:noFill/>
          <a:ln cap="flat" cmpd="sng" w="19050">
            <a:solidFill>
              <a:schemeClr val="dk2"/>
            </a:solidFill>
            <a:prstDash val="solid"/>
            <a:round/>
            <a:headEnd len="sm" w="sm" type="none"/>
            <a:tailEnd len="sm" w="sm" type="none"/>
          </a:ln>
        </p:spPr>
      </p:pic>
      <p:pic>
        <p:nvPicPr>
          <p:cNvPr id="749" name="Google Shape;749;p88"/>
          <p:cNvPicPr preferRelativeResize="0"/>
          <p:nvPr/>
        </p:nvPicPr>
        <p:blipFill rotWithShape="1">
          <a:blip r:embed="rId7">
            <a:alphaModFix/>
          </a:blip>
          <a:srcRect b="33002" l="0" r="50069" t="0"/>
          <a:stretch/>
        </p:blipFill>
        <p:spPr>
          <a:xfrm>
            <a:off x="2565025" y="2190225"/>
            <a:ext cx="3282075" cy="989750"/>
          </a:xfrm>
          <a:prstGeom prst="rect">
            <a:avLst/>
          </a:prstGeom>
          <a:noFill/>
          <a:ln cap="flat" cmpd="sng" w="19050">
            <a:solidFill>
              <a:schemeClr val="dk2"/>
            </a:solidFill>
            <a:prstDash val="solid"/>
            <a:round/>
            <a:headEnd len="sm" w="sm" type="none"/>
            <a:tailEnd len="sm" w="sm" type="none"/>
          </a:ln>
        </p:spPr>
      </p:pic>
      <p:pic>
        <p:nvPicPr>
          <p:cNvPr id="750" name="Google Shape;750;p88"/>
          <p:cNvPicPr preferRelativeResize="0"/>
          <p:nvPr/>
        </p:nvPicPr>
        <p:blipFill>
          <a:blip r:embed="rId8">
            <a:alphaModFix/>
          </a:blip>
          <a:stretch>
            <a:fillRect/>
          </a:stretch>
        </p:blipFill>
        <p:spPr>
          <a:xfrm>
            <a:off x="3076575" y="3334544"/>
            <a:ext cx="2648800" cy="1680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Nautilus</a:t>
            </a:r>
            <a:endParaRPr/>
          </a:p>
        </p:txBody>
      </p:sp>
      <p:pic>
        <p:nvPicPr>
          <p:cNvPr id="756" name="Google Shape;756;p89"/>
          <p:cNvPicPr preferRelativeResize="0"/>
          <p:nvPr/>
        </p:nvPicPr>
        <p:blipFill>
          <a:blip r:embed="rId3">
            <a:alphaModFix/>
          </a:blip>
          <a:stretch>
            <a:fillRect/>
          </a:stretch>
        </p:blipFill>
        <p:spPr>
          <a:xfrm>
            <a:off x="0" y="3755925"/>
            <a:ext cx="4700400" cy="1387575"/>
          </a:xfrm>
          <a:prstGeom prst="rect">
            <a:avLst/>
          </a:prstGeom>
          <a:noFill/>
          <a:ln>
            <a:noFill/>
          </a:ln>
        </p:spPr>
      </p:pic>
      <p:pic>
        <p:nvPicPr>
          <p:cNvPr id="757" name="Google Shape;757;p89"/>
          <p:cNvPicPr preferRelativeResize="0"/>
          <p:nvPr/>
        </p:nvPicPr>
        <p:blipFill>
          <a:blip r:embed="rId4">
            <a:alphaModFix/>
          </a:blip>
          <a:stretch>
            <a:fillRect/>
          </a:stretch>
        </p:blipFill>
        <p:spPr>
          <a:xfrm>
            <a:off x="8198996" y="1271675"/>
            <a:ext cx="472500" cy="3220900"/>
          </a:xfrm>
          <a:prstGeom prst="rect">
            <a:avLst/>
          </a:prstGeom>
          <a:noFill/>
          <a:ln>
            <a:noFill/>
          </a:ln>
        </p:spPr>
      </p:pic>
      <p:pic>
        <p:nvPicPr>
          <p:cNvPr id="758" name="Google Shape;758;p89"/>
          <p:cNvPicPr preferRelativeResize="0"/>
          <p:nvPr/>
        </p:nvPicPr>
        <p:blipFill>
          <a:blip r:embed="rId5">
            <a:alphaModFix/>
          </a:blip>
          <a:stretch>
            <a:fillRect/>
          </a:stretch>
        </p:blipFill>
        <p:spPr>
          <a:xfrm>
            <a:off x="-4" y="1271675"/>
            <a:ext cx="4220174" cy="1425475"/>
          </a:xfrm>
          <a:prstGeom prst="rect">
            <a:avLst/>
          </a:prstGeom>
          <a:noFill/>
          <a:ln>
            <a:noFill/>
          </a:ln>
        </p:spPr>
      </p:pic>
      <p:pic>
        <p:nvPicPr>
          <p:cNvPr id="759" name="Google Shape;759;p89"/>
          <p:cNvPicPr preferRelativeResize="0"/>
          <p:nvPr/>
        </p:nvPicPr>
        <p:blipFill>
          <a:blip r:embed="rId6">
            <a:alphaModFix/>
          </a:blip>
          <a:stretch>
            <a:fillRect/>
          </a:stretch>
        </p:blipFill>
        <p:spPr>
          <a:xfrm>
            <a:off x="3374525" y="1271687"/>
            <a:ext cx="142125" cy="177400"/>
          </a:xfrm>
          <a:prstGeom prst="rect">
            <a:avLst/>
          </a:prstGeom>
          <a:noFill/>
          <a:ln>
            <a:noFill/>
          </a:ln>
        </p:spPr>
      </p:pic>
      <p:pic>
        <p:nvPicPr>
          <p:cNvPr id="760" name="Google Shape;760;p89"/>
          <p:cNvPicPr preferRelativeResize="0"/>
          <p:nvPr/>
        </p:nvPicPr>
        <p:blipFill>
          <a:blip r:embed="rId7">
            <a:alphaModFix/>
          </a:blip>
          <a:stretch>
            <a:fillRect/>
          </a:stretch>
        </p:blipFill>
        <p:spPr>
          <a:xfrm>
            <a:off x="8671508" y="1256244"/>
            <a:ext cx="472500" cy="3887256"/>
          </a:xfrm>
          <a:prstGeom prst="rect">
            <a:avLst/>
          </a:prstGeom>
          <a:noFill/>
          <a:ln>
            <a:noFill/>
          </a:ln>
        </p:spPr>
      </p:pic>
      <p:pic>
        <p:nvPicPr>
          <p:cNvPr id="761" name="Google Shape;761;p89"/>
          <p:cNvPicPr preferRelativeResize="0"/>
          <p:nvPr/>
        </p:nvPicPr>
        <p:blipFill>
          <a:blip r:embed="rId8">
            <a:alphaModFix/>
          </a:blip>
          <a:stretch>
            <a:fillRect/>
          </a:stretch>
        </p:blipFill>
        <p:spPr>
          <a:xfrm>
            <a:off x="6638913" y="-12"/>
            <a:ext cx="2505075" cy="1266825"/>
          </a:xfrm>
          <a:prstGeom prst="rect">
            <a:avLst/>
          </a:prstGeom>
          <a:noFill/>
          <a:ln>
            <a:noFill/>
          </a:ln>
        </p:spPr>
      </p:pic>
      <p:pic>
        <p:nvPicPr>
          <p:cNvPr id="762" name="Google Shape;762;p89"/>
          <p:cNvPicPr preferRelativeResize="0"/>
          <p:nvPr/>
        </p:nvPicPr>
        <p:blipFill>
          <a:blip r:embed="rId9">
            <a:alphaModFix/>
          </a:blip>
          <a:stretch>
            <a:fillRect/>
          </a:stretch>
        </p:blipFill>
        <p:spPr>
          <a:xfrm>
            <a:off x="774400" y="2354095"/>
            <a:ext cx="1621300" cy="1914525"/>
          </a:xfrm>
          <a:prstGeom prst="rect">
            <a:avLst/>
          </a:prstGeom>
          <a:noFill/>
          <a:ln>
            <a:noFill/>
          </a:ln>
        </p:spPr>
      </p:pic>
      <p:pic>
        <p:nvPicPr>
          <p:cNvPr id="763" name="Google Shape;763;p89"/>
          <p:cNvPicPr preferRelativeResize="0"/>
          <p:nvPr/>
        </p:nvPicPr>
        <p:blipFill>
          <a:blip r:embed="rId10">
            <a:alphaModFix/>
          </a:blip>
          <a:stretch>
            <a:fillRect/>
          </a:stretch>
        </p:blipFill>
        <p:spPr>
          <a:xfrm>
            <a:off x="1729550" y="2624700"/>
            <a:ext cx="397629" cy="177400"/>
          </a:xfrm>
          <a:prstGeom prst="rect">
            <a:avLst/>
          </a:prstGeom>
          <a:noFill/>
          <a:ln>
            <a:noFill/>
          </a:ln>
        </p:spPr>
      </p:pic>
      <p:pic>
        <p:nvPicPr>
          <p:cNvPr id="764" name="Google Shape;764;p89"/>
          <p:cNvPicPr preferRelativeResize="0"/>
          <p:nvPr/>
        </p:nvPicPr>
        <p:blipFill>
          <a:blip r:embed="rId11">
            <a:alphaModFix/>
          </a:blip>
          <a:stretch>
            <a:fillRect/>
          </a:stretch>
        </p:blipFill>
        <p:spPr>
          <a:xfrm>
            <a:off x="6902375" y="3682119"/>
            <a:ext cx="1296625" cy="1461375"/>
          </a:xfrm>
          <a:prstGeom prst="rect">
            <a:avLst/>
          </a:prstGeom>
          <a:noFill/>
          <a:ln>
            <a:noFill/>
          </a:ln>
        </p:spPr>
      </p:pic>
      <p:cxnSp>
        <p:nvCxnSpPr>
          <p:cNvPr id="765" name="Google Shape;765;p89"/>
          <p:cNvCxnSpPr/>
          <p:nvPr/>
        </p:nvCxnSpPr>
        <p:spPr>
          <a:xfrm flipH="1" rot="10800000">
            <a:off x="7516325" y="3772250"/>
            <a:ext cx="525600" cy="611100"/>
          </a:xfrm>
          <a:prstGeom prst="straightConnector1">
            <a:avLst/>
          </a:prstGeom>
          <a:noFill/>
          <a:ln cap="flat" cmpd="sng" w="9525">
            <a:solidFill>
              <a:srgbClr val="00FF00"/>
            </a:solidFill>
            <a:prstDash val="solid"/>
            <a:round/>
            <a:headEnd len="med" w="med" type="none"/>
            <a:tailEnd len="med" w="med" type="triangle"/>
          </a:ln>
        </p:spPr>
      </p:cxnSp>
      <p:pic>
        <p:nvPicPr>
          <p:cNvPr id="766" name="Google Shape;766;p89"/>
          <p:cNvPicPr preferRelativeResize="0"/>
          <p:nvPr/>
        </p:nvPicPr>
        <p:blipFill>
          <a:blip r:embed="rId12">
            <a:alphaModFix/>
          </a:blip>
          <a:stretch>
            <a:fillRect/>
          </a:stretch>
        </p:blipFill>
        <p:spPr>
          <a:xfrm>
            <a:off x="4316925" y="1271678"/>
            <a:ext cx="1864450" cy="1769596"/>
          </a:xfrm>
          <a:prstGeom prst="rect">
            <a:avLst/>
          </a:prstGeom>
          <a:noFill/>
          <a:ln>
            <a:noFill/>
          </a:ln>
        </p:spPr>
      </p:pic>
      <p:sp>
        <p:nvSpPr>
          <p:cNvPr id="767" name="Google Shape;767;p89"/>
          <p:cNvSpPr txBox="1"/>
          <p:nvPr/>
        </p:nvSpPr>
        <p:spPr>
          <a:xfrm>
            <a:off x="5917875" y="1300100"/>
            <a:ext cx="224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Gantt Chart made 3 days ago???</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No patterns!</a:t>
            </a:r>
            <a:endParaRPr sz="1600">
              <a:solidFill>
                <a:schemeClr val="dk2"/>
              </a:solidFill>
              <a:latin typeface="Roboto"/>
              <a:ea typeface="Roboto"/>
              <a:cs typeface="Roboto"/>
              <a:sym typeface="Roboto"/>
            </a:endParaRPr>
          </a:p>
        </p:txBody>
      </p:sp>
      <p:pic>
        <p:nvPicPr>
          <p:cNvPr id="768" name="Google Shape;768;p89"/>
          <p:cNvPicPr preferRelativeResize="0"/>
          <p:nvPr/>
        </p:nvPicPr>
        <p:blipFill>
          <a:blip r:embed="rId13">
            <a:alphaModFix/>
          </a:blip>
          <a:stretch>
            <a:fillRect/>
          </a:stretch>
        </p:blipFill>
        <p:spPr>
          <a:xfrm>
            <a:off x="7139650" y="1612675"/>
            <a:ext cx="298525" cy="293475"/>
          </a:xfrm>
          <a:prstGeom prst="rect">
            <a:avLst/>
          </a:prstGeom>
          <a:noFill/>
          <a:ln>
            <a:noFill/>
          </a:ln>
        </p:spPr>
      </p:pic>
      <p:sp>
        <p:nvSpPr>
          <p:cNvPr id="769" name="Google Shape;769;p89"/>
          <p:cNvSpPr txBox="1"/>
          <p:nvPr/>
        </p:nvSpPr>
        <p:spPr>
          <a:xfrm>
            <a:off x="8109450" y="4819325"/>
            <a:ext cx="65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ALL</a:t>
            </a:r>
            <a:endParaRPr b="1" sz="1600">
              <a:latin typeface="Roboto"/>
              <a:ea typeface="Roboto"/>
              <a:cs typeface="Roboto"/>
              <a:sym typeface="Roboto"/>
            </a:endParaRPr>
          </a:p>
        </p:txBody>
      </p:sp>
      <p:pic>
        <p:nvPicPr>
          <p:cNvPr id="770" name="Google Shape;770;p89"/>
          <p:cNvPicPr preferRelativeResize="0"/>
          <p:nvPr/>
        </p:nvPicPr>
        <p:blipFill>
          <a:blip r:embed="rId14">
            <a:alphaModFix/>
          </a:blip>
          <a:stretch>
            <a:fillRect/>
          </a:stretch>
        </p:blipFill>
        <p:spPr>
          <a:xfrm>
            <a:off x="3286269" y="3138173"/>
            <a:ext cx="4593981" cy="209550"/>
          </a:xfrm>
          <a:prstGeom prst="rect">
            <a:avLst/>
          </a:prstGeom>
          <a:noFill/>
          <a:ln>
            <a:noFill/>
          </a:ln>
        </p:spPr>
      </p:pic>
      <p:sp>
        <p:nvSpPr>
          <p:cNvPr id="771" name="Google Shape;771;p89"/>
          <p:cNvSpPr txBox="1"/>
          <p:nvPr/>
        </p:nvSpPr>
        <p:spPr>
          <a:xfrm>
            <a:off x="2367275" y="3027398"/>
            <a:ext cx="175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Example: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Shawns:</a:t>
            </a:r>
            <a:endParaRPr sz="1600">
              <a:solidFill>
                <a:schemeClr val="dk2"/>
              </a:solidFill>
              <a:latin typeface="Roboto"/>
              <a:ea typeface="Roboto"/>
              <a:cs typeface="Roboto"/>
              <a:sym typeface="Roboto"/>
            </a:endParaRPr>
          </a:p>
        </p:txBody>
      </p:sp>
      <p:pic>
        <p:nvPicPr>
          <p:cNvPr id="772" name="Google Shape;772;p89"/>
          <p:cNvPicPr preferRelativeResize="0"/>
          <p:nvPr/>
        </p:nvPicPr>
        <p:blipFill>
          <a:blip r:embed="rId15">
            <a:alphaModFix/>
          </a:blip>
          <a:stretch>
            <a:fillRect/>
          </a:stretch>
        </p:blipFill>
        <p:spPr>
          <a:xfrm>
            <a:off x="3286272" y="3347729"/>
            <a:ext cx="4291024" cy="249893"/>
          </a:xfrm>
          <a:prstGeom prst="rect">
            <a:avLst/>
          </a:prstGeom>
          <a:noFill/>
          <a:ln>
            <a:noFill/>
          </a:ln>
        </p:spPr>
      </p:pic>
      <p:pic>
        <p:nvPicPr>
          <p:cNvPr id="773" name="Google Shape;773;p89"/>
          <p:cNvPicPr preferRelativeResize="0"/>
          <p:nvPr/>
        </p:nvPicPr>
        <p:blipFill>
          <a:blip r:embed="rId13">
            <a:alphaModFix/>
          </a:blip>
          <a:stretch>
            <a:fillRect/>
          </a:stretch>
        </p:blipFill>
        <p:spPr>
          <a:xfrm>
            <a:off x="7139650" y="1906150"/>
            <a:ext cx="298525" cy="293475"/>
          </a:xfrm>
          <a:prstGeom prst="rect">
            <a:avLst/>
          </a:prstGeom>
          <a:noFill/>
          <a:ln>
            <a:noFill/>
          </a:ln>
        </p:spPr>
      </p:pic>
      <p:pic>
        <p:nvPicPr>
          <p:cNvPr descr="a man in a suit with a bolo tie around his neck is holding a jacket (Provided by Tenor)" id="774" name="Google Shape;774;p89"/>
          <p:cNvPicPr preferRelativeResize="0"/>
          <p:nvPr/>
        </p:nvPicPr>
        <p:blipFill>
          <a:blip r:embed="rId16">
            <a:alphaModFix/>
          </a:blip>
          <a:stretch>
            <a:fillRect/>
          </a:stretch>
        </p:blipFill>
        <p:spPr>
          <a:xfrm>
            <a:off x="4729137" y="3504200"/>
            <a:ext cx="1700750" cy="1639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MILCCN</a:t>
            </a:r>
            <a:endParaRPr/>
          </a:p>
        </p:txBody>
      </p:sp>
      <p:pic>
        <p:nvPicPr>
          <p:cNvPr id="780" name="Google Shape;780;p90"/>
          <p:cNvPicPr preferRelativeResize="0"/>
          <p:nvPr/>
        </p:nvPicPr>
        <p:blipFill>
          <a:blip r:embed="rId3">
            <a:alphaModFix/>
          </a:blip>
          <a:stretch>
            <a:fillRect/>
          </a:stretch>
        </p:blipFill>
        <p:spPr>
          <a:xfrm>
            <a:off x="453200" y="1356470"/>
            <a:ext cx="5685700" cy="1465325"/>
          </a:xfrm>
          <a:prstGeom prst="rect">
            <a:avLst/>
          </a:prstGeom>
          <a:noFill/>
          <a:ln>
            <a:noFill/>
          </a:ln>
        </p:spPr>
      </p:pic>
      <p:pic>
        <p:nvPicPr>
          <p:cNvPr id="781" name="Google Shape;781;p90"/>
          <p:cNvPicPr preferRelativeResize="0"/>
          <p:nvPr/>
        </p:nvPicPr>
        <p:blipFill>
          <a:blip r:embed="rId4">
            <a:alphaModFix/>
          </a:blip>
          <a:stretch>
            <a:fillRect/>
          </a:stretch>
        </p:blipFill>
        <p:spPr>
          <a:xfrm>
            <a:off x="2129800" y="3237325"/>
            <a:ext cx="5477175" cy="1722175"/>
          </a:xfrm>
          <a:prstGeom prst="rect">
            <a:avLst/>
          </a:prstGeom>
          <a:noFill/>
          <a:ln>
            <a:noFill/>
          </a:ln>
        </p:spPr>
      </p:pic>
      <p:pic>
        <p:nvPicPr>
          <p:cNvPr id="782" name="Google Shape;782;p90"/>
          <p:cNvPicPr preferRelativeResize="0"/>
          <p:nvPr/>
        </p:nvPicPr>
        <p:blipFill rotWithShape="1">
          <a:blip r:embed="rId5">
            <a:alphaModFix/>
          </a:blip>
          <a:srcRect b="0" l="0" r="0" t="55606"/>
          <a:stretch/>
        </p:blipFill>
        <p:spPr>
          <a:xfrm>
            <a:off x="4054325" y="2821800"/>
            <a:ext cx="5162450" cy="460075"/>
          </a:xfrm>
          <a:prstGeom prst="rect">
            <a:avLst/>
          </a:prstGeom>
          <a:noFill/>
          <a:ln>
            <a:noFill/>
          </a:ln>
        </p:spPr>
      </p:pic>
      <p:pic>
        <p:nvPicPr>
          <p:cNvPr descr="Nerd Smiley Free Stock Photo - Public Domain Pictures" id="783" name="Google Shape;783;p90"/>
          <p:cNvPicPr preferRelativeResize="0"/>
          <p:nvPr/>
        </p:nvPicPr>
        <p:blipFill>
          <a:blip r:embed="rId6">
            <a:alphaModFix/>
          </a:blip>
          <a:stretch>
            <a:fillRect/>
          </a:stretch>
        </p:blipFill>
        <p:spPr>
          <a:xfrm>
            <a:off x="7110450" y="1613538"/>
            <a:ext cx="719350" cy="719350"/>
          </a:xfrm>
          <a:prstGeom prst="rect">
            <a:avLst/>
          </a:prstGeom>
          <a:noFill/>
          <a:ln>
            <a:noFill/>
          </a:ln>
        </p:spPr>
      </p:pic>
      <p:pic>
        <p:nvPicPr>
          <p:cNvPr descr="Emoji Guy Free Stock Photo - Public Domain Pictures" id="784" name="Google Shape;784;p90"/>
          <p:cNvPicPr preferRelativeResize="0"/>
          <p:nvPr/>
        </p:nvPicPr>
        <p:blipFill>
          <a:blip r:embed="rId7">
            <a:alphaModFix/>
          </a:blip>
          <a:stretch>
            <a:fillRect/>
          </a:stretch>
        </p:blipFill>
        <p:spPr>
          <a:xfrm flipH="1">
            <a:off x="637775" y="3482400"/>
            <a:ext cx="1134750" cy="1134750"/>
          </a:xfrm>
          <a:prstGeom prst="rect">
            <a:avLst/>
          </a:prstGeom>
          <a:noFill/>
          <a:ln>
            <a:noFill/>
          </a:ln>
        </p:spPr>
      </p:pic>
      <p:sp>
        <p:nvSpPr>
          <p:cNvPr id="785" name="Google Shape;785;p90"/>
          <p:cNvSpPr txBox="1"/>
          <p:nvPr/>
        </p:nvSpPr>
        <p:spPr>
          <a:xfrm>
            <a:off x="453200" y="4420850"/>
            <a:ext cx="15039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omic Sans MS"/>
                <a:ea typeface="Comic Sans MS"/>
                <a:cs typeface="Comic Sans MS"/>
                <a:sym typeface="Comic Sans MS"/>
              </a:rPr>
              <a:t>Me looking for the patterns and dynamic binding work items</a:t>
            </a:r>
            <a:endParaRPr sz="700">
              <a:solidFill>
                <a:schemeClr val="dk2"/>
              </a:solidFill>
              <a:latin typeface="Comic Sans MS"/>
              <a:ea typeface="Comic Sans MS"/>
              <a:cs typeface="Comic Sans MS"/>
              <a:sym typeface="Comic Sans MS"/>
            </a:endParaRPr>
          </a:p>
        </p:txBody>
      </p:sp>
      <p:sp>
        <p:nvSpPr>
          <p:cNvPr id="786" name="Google Shape;786;p90"/>
          <p:cNvSpPr txBox="1"/>
          <p:nvPr/>
        </p:nvSpPr>
        <p:spPr>
          <a:xfrm>
            <a:off x="6793700" y="2299200"/>
            <a:ext cx="1526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omic Sans MS"/>
                <a:ea typeface="Comic Sans MS"/>
                <a:cs typeface="Comic Sans MS"/>
                <a:sym typeface="Comic Sans MS"/>
              </a:rPr>
              <a:t>So many colors, so little work</a:t>
            </a:r>
            <a:endParaRPr sz="700">
              <a:solidFill>
                <a:schemeClr val="dk2"/>
              </a:solidFill>
              <a:latin typeface="Comic Sans MS"/>
              <a:ea typeface="Comic Sans MS"/>
              <a:cs typeface="Comic Sans MS"/>
              <a:sym typeface="Comic Sans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91"/>
          <p:cNvPicPr preferRelativeResize="0"/>
          <p:nvPr/>
        </p:nvPicPr>
        <p:blipFill>
          <a:blip r:embed="rId3">
            <a:alphaModFix/>
          </a:blip>
          <a:stretch>
            <a:fillRect/>
          </a:stretch>
        </p:blipFill>
        <p:spPr>
          <a:xfrm>
            <a:off x="4754049" y="3072575"/>
            <a:ext cx="1519800" cy="2930425"/>
          </a:xfrm>
          <a:prstGeom prst="rect">
            <a:avLst/>
          </a:prstGeom>
          <a:noFill/>
          <a:ln>
            <a:noFill/>
          </a:ln>
        </p:spPr>
      </p:pic>
      <p:pic>
        <p:nvPicPr>
          <p:cNvPr id="792" name="Google Shape;792;p91"/>
          <p:cNvPicPr preferRelativeResize="0"/>
          <p:nvPr/>
        </p:nvPicPr>
        <p:blipFill>
          <a:blip r:embed="rId4">
            <a:alphaModFix/>
          </a:blip>
          <a:stretch>
            <a:fillRect/>
          </a:stretch>
        </p:blipFill>
        <p:spPr>
          <a:xfrm>
            <a:off x="2445925" y="1124625"/>
            <a:ext cx="6561674" cy="1947950"/>
          </a:xfrm>
          <a:prstGeom prst="rect">
            <a:avLst/>
          </a:prstGeom>
          <a:noFill/>
          <a:ln>
            <a:noFill/>
          </a:ln>
        </p:spPr>
      </p:pic>
      <p:pic>
        <p:nvPicPr>
          <p:cNvPr id="793" name="Google Shape;793;p91"/>
          <p:cNvPicPr preferRelativeResize="0"/>
          <p:nvPr/>
        </p:nvPicPr>
        <p:blipFill>
          <a:blip r:embed="rId5">
            <a:alphaModFix/>
          </a:blip>
          <a:stretch>
            <a:fillRect/>
          </a:stretch>
        </p:blipFill>
        <p:spPr>
          <a:xfrm>
            <a:off x="189992" y="1894845"/>
            <a:ext cx="1351753" cy="2256600"/>
          </a:xfrm>
          <a:prstGeom prst="rect">
            <a:avLst/>
          </a:prstGeom>
          <a:noFill/>
          <a:ln>
            <a:noFill/>
          </a:ln>
        </p:spPr>
      </p:pic>
      <p:sp>
        <p:nvSpPr>
          <p:cNvPr id="794" name="Google Shape;794;p9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Teal Team 6</a:t>
            </a:r>
            <a:endParaRPr/>
          </a:p>
        </p:txBody>
      </p:sp>
      <p:sp>
        <p:nvSpPr>
          <p:cNvPr id="795" name="Google Shape;795;p91"/>
          <p:cNvSpPr txBox="1"/>
          <p:nvPr>
            <p:ph idx="1" type="body"/>
          </p:nvPr>
        </p:nvSpPr>
        <p:spPr>
          <a:xfrm>
            <a:off x="140925" y="1436400"/>
            <a:ext cx="8866800" cy="33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Extremely violent colors</a:t>
            </a:r>
            <a:endParaRPr/>
          </a:p>
          <a:p>
            <a:pPr indent="0" lvl="0" marL="0" rtl="0" algn="l">
              <a:spcBef>
                <a:spcPts val="1200"/>
              </a:spcBef>
              <a:spcAft>
                <a:spcPts val="1200"/>
              </a:spcAft>
              <a:buNone/>
            </a:pPr>
            <a:r>
              <a:t/>
            </a:r>
            <a:endParaRPr/>
          </a:p>
        </p:txBody>
      </p:sp>
      <p:pic>
        <p:nvPicPr>
          <p:cNvPr id="796" name="Google Shape;796;p91"/>
          <p:cNvPicPr preferRelativeResize="0"/>
          <p:nvPr/>
        </p:nvPicPr>
        <p:blipFill>
          <a:blip r:embed="rId6">
            <a:alphaModFix/>
          </a:blip>
          <a:stretch>
            <a:fillRect/>
          </a:stretch>
        </p:blipFill>
        <p:spPr>
          <a:xfrm>
            <a:off x="140917" y="3808142"/>
            <a:ext cx="3049050" cy="1276725"/>
          </a:xfrm>
          <a:prstGeom prst="rect">
            <a:avLst/>
          </a:prstGeom>
          <a:noFill/>
          <a:ln>
            <a:noFill/>
          </a:ln>
        </p:spPr>
      </p:pic>
      <p:pic>
        <p:nvPicPr>
          <p:cNvPr id="797" name="Google Shape;797;p91"/>
          <p:cNvPicPr preferRelativeResize="0"/>
          <p:nvPr/>
        </p:nvPicPr>
        <p:blipFill>
          <a:blip r:embed="rId7">
            <a:alphaModFix/>
          </a:blip>
          <a:stretch>
            <a:fillRect/>
          </a:stretch>
        </p:blipFill>
        <p:spPr>
          <a:xfrm>
            <a:off x="6273856" y="2748800"/>
            <a:ext cx="2558475" cy="2256601"/>
          </a:xfrm>
          <a:prstGeom prst="rect">
            <a:avLst/>
          </a:prstGeom>
          <a:noFill/>
          <a:ln>
            <a:noFill/>
          </a:ln>
        </p:spPr>
      </p:pic>
      <p:sp>
        <p:nvSpPr>
          <p:cNvPr id="798" name="Google Shape;798;p91"/>
          <p:cNvSpPr txBox="1"/>
          <p:nvPr/>
        </p:nvSpPr>
        <p:spPr>
          <a:xfrm>
            <a:off x="3360775" y="3008175"/>
            <a:ext cx="1440600" cy="16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What the heck is a jira and why are there so many people in it</a:t>
            </a:r>
            <a:endParaRPr sz="1600">
              <a:solidFill>
                <a:schemeClr val="dk2"/>
              </a:solidFill>
              <a:latin typeface="Roboto"/>
              <a:ea typeface="Roboto"/>
              <a:cs typeface="Roboto"/>
              <a:sym typeface="Roboto"/>
            </a:endParaRPr>
          </a:p>
        </p:txBody>
      </p:sp>
      <p:sp>
        <p:nvSpPr>
          <p:cNvPr id="799" name="Google Shape;799;p91"/>
          <p:cNvSpPr txBox="1"/>
          <p:nvPr/>
        </p:nvSpPr>
        <p:spPr>
          <a:xfrm>
            <a:off x="1237025" y="3008175"/>
            <a:ext cx="1663200" cy="8430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Half of the time isn’t even tracked we drew this up in like 30 minutes last night</a:t>
            </a:r>
            <a:endParaRPr sz="1100">
              <a:solidFill>
                <a:schemeClr val="dk1"/>
              </a:solidFill>
              <a:latin typeface="Roboto"/>
              <a:ea typeface="Roboto"/>
              <a:cs typeface="Roboto"/>
              <a:sym typeface="Roboto"/>
            </a:endParaRPr>
          </a:p>
        </p:txBody>
      </p:sp>
      <p:sp>
        <p:nvSpPr>
          <p:cNvPr id="800" name="Google Shape;800;p91"/>
          <p:cNvSpPr txBox="1"/>
          <p:nvPr/>
        </p:nvSpPr>
        <p:spPr>
          <a:xfrm>
            <a:off x="7609550" y="2506325"/>
            <a:ext cx="14406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Help plz</a:t>
            </a:r>
            <a:endParaRPr sz="16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GRASP</a:t>
            </a:r>
            <a:endParaRPr/>
          </a:p>
        </p:txBody>
      </p:sp>
      <p:sp>
        <p:nvSpPr>
          <p:cNvPr id="140" name="Google Shape;140;p24"/>
          <p:cNvSpPr txBox="1"/>
          <p:nvPr>
            <p:ph idx="1" type="body"/>
          </p:nvPr>
        </p:nvSpPr>
        <p:spPr>
          <a:xfrm>
            <a:off x="190000" y="1436400"/>
            <a:ext cx="8817600" cy="339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What is an object </a:t>
            </a:r>
            <a:r>
              <a:rPr lang="en"/>
              <a:t>responsibility?</a:t>
            </a:r>
            <a:endParaRPr/>
          </a:p>
          <a:p>
            <a:pPr indent="-330200" lvl="0" marL="457200" rtl="0" algn="l">
              <a:spcBef>
                <a:spcPts val="0"/>
              </a:spcBef>
              <a:spcAft>
                <a:spcPts val="0"/>
              </a:spcAft>
              <a:buSzPts val="1600"/>
              <a:buChar char="●"/>
            </a:pPr>
            <a:r>
              <a:rPr lang="en"/>
              <a:t>A responsibility is defined as “a contract or obligation of a classifier.” </a:t>
            </a:r>
            <a:endParaRPr/>
          </a:p>
          <a:p>
            <a:pPr indent="-330200" lvl="0" marL="457200" rtl="0" algn="l">
              <a:spcBef>
                <a:spcPts val="0"/>
              </a:spcBef>
              <a:spcAft>
                <a:spcPts val="0"/>
              </a:spcAft>
              <a:buSzPts val="1600"/>
              <a:buChar char="●"/>
            </a:pPr>
            <a:r>
              <a:rPr lang="en"/>
              <a:t>Responsibilities are related to the obligations of an object in terms of its behavior</a:t>
            </a:r>
            <a:endParaRPr/>
          </a:p>
          <a:p>
            <a:pPr indent="-317500" lvl="1" marL="914400" rtl="0" algn="l">
              <a:spcBef>
                <a:spcPts val="0"/>
              </a:spcBef>
              <a:spcAft>
                <a:spcPts val="0"/>
              </a:spcAft>
              <a:buSzPts val="1400"/>
              <a:buChar char="○"/>
            </a:pPr>
            <a:r>
              <a:rPr lang="en"/>
              <a:t>Two types of responsibility</a:t>
            </a:r>
            <a:endParaRPr/>
          </a:p>
          <a:p>
            <a:pPr indent="-317500" lvl="1" marL="914400" rtl="0" algn="l">
              <a:spcBef>
                <a:spcPts val="0"/>
              </a:spcBef>
              <a:spcAft>
                <a:spcPts val="0"/>
              </a:spcAft>
              <a:buSzPts val="1400"/>
              <a:buChar char="○"/>
            </a:pPr>
            <a:r>
              <a:rPr lang="en">
                <a:highlight>
                  <a:srgbClr val="CFE2F3"/>
                </a:highlight>
              </a:rPr>
              <a:t>Knowing responsibilities</a:t>
            </a:r>
            <a:r>
              <a:rPr lang="en"/>
              <a:t> of an object include:</a:t>
            </a:r>
            <a:endParaRPr/>
          </a:p>
          <a:p>
            <a:pPr indent="-311150" lvl="2" marL="1371600" rtl="0" algn="l">
              <a:spcBef>
                <a:spcPts val="0"/>
              </a:spcBef>
              <a:spcAft>
                <a:spcPts val="0"/>
              </a:spcAft>
              <a:buSzPts val="1300"/>
              <a:buChar char="■"/>
            </a:pPr>
            <a:r>
              <a:rPr lang="en"/>
              <a:t>knowing about private encapsulated data knowing about related objects</a:t>
            </a:r>
            <a:endParaRPr/>
          </a:p>
          <a:p>
            <a:pPr indent="-311150" lvl="2" marL="1371600" rtl="0" algn="l">
              <a:spcBef>
                <a:spcPts val="0"/>
              </a:spcBef>
              <a:spcAft>
                <a:spcPts val="0"/>
              </a:spcAft>
              <a:buSzPts val="1300"/>
              <a:buChar char="■"/>
            </a:pPr>
            <a:r>
              <a:rPr lang="en"/>
              <a:t>knowing about things it can derive or calculate</a:t>
            </a:r>
            <a:endParaRPr/>
          </a:p>
          <a:p>
            <a:pPr indent="-317500" lvl="1" marL="914400" rtl="0" algn="l">
              <a:spcBef>
                <a:spcPts val="0"/>
              </a:spcBef>
              <a:spcAft>
                <a:spcPts val="0"/>
              </a:spcAft>
              <a:buSzPts val="1400"/>
              <a:buChar char="○"/>
            </a:pPr>
            <a:r>
              <a:rPr lang="en">
                <a:highlight>
                  <a:srgbClr val="CFE2F3"/>
                </a:highlight>
              </a:rPr>
              <a:t>Doing responsibilities</a:t>
            </a:r>
            <a:r>
              <a:rPr lang="en"/>
              <a:t> of an object include:</a:t>
            </a:r>
            <a:endParaRPr/>
          </a:p>
          <a:p>
            <a:pPr indent="-311150" lvl="2" marL="1371600" rtl="0" algn="l">
              <a:spcBef>
                <a:spcPts val="0"/>
              </a:spcBef>
              <a:spcAft>
                <a:spcPts val="0"/>
              </a:spcAft>
              <a:buSzPts val="1300"/>
              <a:buChar char="■"/>
            </a:pPr>
            <a:r>
              <a:rPr lang="en"/>
              <a:t>doing something itself, such as creating an object or</a:t>
            </a:r>
            <a:endParaRPr/>
          </a:p>
          <a:p>
            <a:pPr indent="-311150" lvl="2" marL="1371600" rtl="0" algn="l">
              <a:spcBef>
                <a:spcPts val="0"/>
              </a:spcBef>
              <a:spcAft>
                <a:spcPts val="0"/>
              </a:spcAft>
              <a:buSzPts val="1300"/>
              <a:buChar char="■"/>
            </a:pPr>
            <a:r>
              <a:rPr lang="en"/>
              <a:t>doing a calculation</a:t>
            </a:r>
            <a:endParaRPr/>
          </a:p>
          <a:p>
            <a:pPr indent="-311150" lvl="2" marL="1371600" rtl="0" algn="l">
              <a:spcBef>
                <a:spcPts val="0"/>
              </a:spcBef>
              <a:spcAft>
                <a:spcPts val="0"/>
              </a:spcAft>
              <a:buSzPts val="1300"/>
              <a:buChar char="■"/>
            </a:pPr>
            <a:r>
              <a:rPr lang="en"/>
              <a:t>initiating action in other objects</a:t>
            </a:r>
            <a:endParaRPr/>
          </a:p>
          <a:p>
            <a:pPr indent="-311150" lvl="2" marL="1371600" rtl="0" algn="l">
              <a:spcBef>
                <a:spcPts val="0"/>
              </a:spcBef>
              <a:spcAft>
                <a:spcPts val="0"/>
              </a:spcAft>
              <a:buSzPts val="1300"/>
              <a:buChar char="■"/>
            </a:pPr>
            <a:r>
              <a:rPr lang="en"/>
              <a:t>controlling and coordinating activities in other objects</a:t>
            </a:r>
            <a:endParaRPr/>
          </a:p>
          <a:p>
            <a:pPr indent="-330200" lvl="0" marL="457200" rtl="0" algn="l">
              <a:spcBef>
                <a:spcPts val="0"/>
              </a:spcBef>
              <a:spcAft>
                <a:spcPts val="0"/>
              </a:spcAft>
              <a:buSzPts val="1600"/>
              <a:buChar char="●"/>
            </a:pPr>
            <a:r>
              <a:rPr lang="en"/>
              <a:t>A responsibility is not the same thing as a method</a:t>
            </a:r>
            <a:endParaRPr/>
          </a:p>
        </p:txBody>
      </p:sp>
      <p:sp>
        <p:nvSpPr>
          <p:cNvPr id="141" name="Google Shape;141;p24"/>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GRASP</a:t>
            </a:r>
            <a:endParaRPr/>
          </a:p>
        </p:txBody>
      </p:sp>
      <p:sp>
        <p:nvSpPr>
          <p:cNvPr id="147" name="Google Shape;147;p25"/>
          <p:cNvSpPr txBox="1"/>
          <p:nvPr>
            <p:ph idx="1" type="body"/>
          </p:nvPr>
        </p:nvSpPr>
        <p:spPr>
          <a:xfrm>
            <a:off x="190000" y="1436400"/>
            <a:ext cx="8817600" cy="339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Methods are implemented to fulfill responsibilities</a:t>
            </a:r>
            <a:endParaRPr/>
          </a:p>
          <a:p>
            <a:pPr indent="-330200" lvl="0" marL="457200" rtl="0" algn="l">
              <a:spcBef>
                <a:spcPts val="0"/>
              </a:spcBef>
              <a:spcAft>
                <a:spcPts val="0"/>
              </a:spcAft>
              <a:buSzPts val="1600"/>
              <a:buChar char="●"/>
            </a:pPr>
            <a:r>
              <a:rPr lang="en"/>
              <a:t>Responsibilities are implemented using methods that either act alone or collaborate with other methods and objects</a:t>
            </a:r>
            <a:endParaRPr/>
          </a:p>
          <a:p>
            <a:pPr indent="-330200" lvl="0" marL="457200" rtl="0" algn="l">
              <a:spcBef>
                <a:spcPts val="0"/>
              </a:spcBef>
              <a:spcAft>
                <a:spcPts val="0"/>
              </a:spcAft>
              <a:buSzPts val="1600"/>
              <a:buChar char="●"/>
            </a:pPr>
            <a:r>
              <a:rPr lang="en"/>
              <a:t>Assumption:</a:t>
            </a:r>
            <a:endParaRPr/>
          </a:p>
          <a:p>
            <a:pPr indent="-323850" lvl="1" marL="914400" rtl="0" algn="l">
              <a:spcBef>
                <a:spcPts val="0"/>
              </a:spcBef>
              <a:spcAft>
                <a:spcPts val="0"/>
              </a:spcAft>
              <a:buSzPts val="1500"/>
              <a:buChar char="○"/>
            </a:pPr>
            <a:r>
              <a:rPr lang="en" sz="1500"/>
              <a:t>responsibilities are implemented by means of methods</a:t>
            </a:r>
            <a:endParaRPr sz="1500"/>
          </a:p>
          <a:p>
            <a:pPr indent="-323850" lvl="1" marL="914400" rtl="0" algn="l">
              <a:spcBef>
                <a:spcPts val="0"/>
              </a:spcBef>
              <a:spcAft>
                <a:spcPts val="0"/>
              </a:spcAft>
              <a:buSzPts val="1500"/>
              <a:buChar char="○"/>
            </a:pPr>
            <a:r>
              <a:rPr lang="en" sz="1500"/>
              <a:t>the larger the granularity of responsibility, the larger the number of methods</a:t>
            </a:r>
            <a:endParaRPr sz="1500"/>
          </a:p>
          <a:p>
            <a:pPr indent="-323850" lvl="1" marL="914400" rtl="0" algn="l">
              <a:spcBef>
                <a:spcPts val="0"/>
              </a:spcBef>
              <a:spcAft>
                <a:spcPts val="0"/>
              </a:spcAft>
              <a:buSzPts val="1500"/>
              <a:buChar char="○"/>
            </a:pPr>
            <a:r>
              <a:rPr lang="en" sz="1500"/>
              <a:t>this may entail an object interacting with itself or with other objects</a:t>
            </a:r>
            <a:endParaRPr sz="1500"/>
          </a:p>
          <a:p>
            <a:pPr indent="-330200" lvl="0" marL="457200" rtl="0" algn="l">
              <a:spcBef>
                <a:spcPts val="0"/>
              </a:spcBef>
              <a:spcAft>
                <a:spcPts val="0"/>
              </a:spcAft>
              <a:buSzPts val="1600"/>
              <a:buChar char="●"/>
            </a:pPr>
            <a:r>
              <a:rPr lang="en"/>
              <a:t>Therefore:</a:t>
            </a:r>
            <a:endParaRPr/>
          </a:p>
          <a:p>
            <a:pPr indent="-323850" lvl="1" marL="914400" rtl="0" algn="l">
              <a:spcBef>
                <a:spcPts val="0"/>
              </a:spcBef>
              <a:spcAft>
                <a:spcPts val="0"/>
              </a:spcAft>
              <a:buSzPts val="1500"/>
              <a:buChar char="○"/>
            </a:pPr>
            <a:r>
              <a:rPr lang="en" sz="1500"/>
              <a:t>fulfilling responsibilities requires collaborations amongst different methods and objects</a:t>
            </a:r>
            <a:endParaRPr sz="1500"/>
          </a:p>
        </p:txBody>
      </p:sp>
      <p:sp>
        <p:nvSpPr>
          <p:cNvPr id="148" name="Google Shape;148;p25"/>
          <p:cNvSpPr txBox="1"/>
          <p:nvPr>
            <p:ph idx="2" type="subTitle"/>
          </p:nvPr>
        </p:nvSpPr>
        <p:spPr>
          <a:xfrm>
            <a:off x="190000" y="4827875"/>
            <a:ext cx="8520600" cy="2376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Casey Jensen | MILCCN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